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86" r:id="rId2"/>
    <p:sldId id="387" r:id="rId3"/>
    <p:sldId id="388" r:id="rId4"/>
    <p:sldId id="389" r:id="rId5"/>
    <p:sldId id="390" r:id="rId6"/>
    <p:sldId id="391" r:id="rId7"/>
    <p:sldId id="392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4" r:id="rId30"/>
    <p:sldId id="415" r:id="rId31"/>
    <p:sldId id="416" r:id="rId32"/>
    <p:sldId id="417" r:id="rId33"/>
    <p:sldId id="418" r:id="rId34"/>
    <p:sldId id="419" r:id="rId35"/>
    <p:sldId id="420" r:id="rId36"/>
    <p:sldId id="421" r:id="rId37"/>
    <p:sldId id="422" r:id="rId38"/>
    <p:sldId id="423" r:id="rId39"/>
    <p:sldId id="424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CC"/>
    <a:srgbClr val="006600"/>
    <a:srgbClr val="FF7AFF"/>
    <a:srgbClr val="FFD4B9"/>
    <a:srgbClr val="FF6600"/>
    <a:srgbClr val="FFE4DC"/>
    <a:srgbClr val="FC8C53"/>
    <a:srgbClr val="FFB59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3" autoAdjust="0"/>
    <p:restoredTop sz="91554" autoAdjust="0"/>
  </p:normalViewPr>
  <p:slideViewPr>
    <p:cSldViewPr snapToGrid="0">
      <p:cViewPr varScale="1">
        <p:scale>
          <a:sx n="71" d="100"/>
          <a:sy n="71" d="100"/>
        </p:scale>
        <p:origin x="40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14D1D-8CF6-4526-B92B-47056382E425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2C5DA-2517-4037-9400-617915414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30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855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19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012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85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728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24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807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17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19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88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1EB6-304F-4AD1-9596-2810A5B33CFB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58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1EB6-304F-4AD1-9596-2810A5B33CFB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F7352-8CE2-4B76-9137-A66ADA8F3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92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0.png"/><Relationship Id="rId2" Type="http://schemas.openxmlformats.org/officeDocument/2006/relationships/image" Target="../media/image26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13" Type="http://schemas.openxmlformats.org/officeDocument/2006/relationships/image" Target="../media/image324.png"/><Relationship Id="rId18" Type="http://schemas.openxmlformats.org/officeDocument/2006/relationships/image" Target="../media/image329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12" Type="http://schemas.openxmlformats.org/officeDocument/2006/relationships/image" Target="../media/image323.png"/><Relationship Id="rId17" Type="http://schemas.openxmlformats.org/officeDocument/2006/relationships/image" Target="../media/image49.png"/><Relationship Id="rId2" Type="http://schemas.openxmlformats.org/officeDocument/2006/relationships/image" Target="../media/image313.png"/><Relationship Id="rId16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5" Type="http://schemas.openxmlformats.org/officeDocument/2006/relationships/image" Target="../media/image316.png"/><Relationship Id="rId15" Type="http://schemas.openxmlformats.org/officeDocument/2006/relationships/image" Target="../media/image326.png"/><Relationship Id="rId10" Type="http://schemas.openxmlformats.org/officeDocument/2006/relationships/image" Target="../media/image321.png"/><Relationship Id="rId19" Type="http://schemas.openxmlformats.org/officeDocument/2006/relationships/image" Target="../media/image330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Relationship Id="rId14" Type="http://schemas.openxmlformats.org/officeDocument/2006/relationships/image" Target="../media/image3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50.png"/><Relationship Id="rId3" Type="http://schemas.openxmlformats.org/officeDocument/2006/relationships/image" Target="../media/image332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17" Type="http://schemas.openxmlformats.org/officeDocument/2006/relationships/image" Target="../media/image345.png"/><Relationship Id="rId2" Type="http://schemas.openxmlformats.org/officeDocument/2006/relationships/image" Target="../media/image331.png"/><Relationship Id="rId16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270.png"/><Relationship Id="rId15" Type="http://schemas.openxmlformats.org/officeDocument/2006/relationships/image" Target="../media/image343.png"/><Relationship Id="rId10" Type="http://schemas.openxmlformats.org/officeDocument/2006/relationships/image" Target="../media/image338.png"/><Relationship Id="rId4" Type="http://schemas.openxmlformats.org/officeDocument/2006/relationships/image" Target="../media/image333.png"/><Relationship Id="rId9" Type="http://schemas.openxmlformats.org/officeDocument/2006/relationships/image" Target="../media/image337.png"/><Relationship Id="rId1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310.png"/><Relationship Id="rId7" Type="http://schemas.openxmlformats.org/officeDocument/2006/relationships/image" Target="../media/image7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0.png"/><Relationship Id="rId5" Type="http://schemas.openxmlformats.org/officeDocument/2006/relationships/image" Target="../media/image57.png"/><Relationship Id="rId10" Type="http://schemas.openxmlformats.org/officeDocument/2006/relationships/image" Target="../media/image1010.png"/><Relationship Id="rId4" Type="http://schemas.openxmlformats.org/officeDocument/2006/relationships/image" Target="../media/image410.png"/><Relationship Id="rId9" Type="http://schemas.openxmlformats.org/officeDocument/2006/relationships/image" Target="../media/image9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8.wmf"/><Relationship Id="rId18" Type="http://schemas.openxmlformats.org/officeDocument/2006/relationships/oleObject" Target="../embeddings/oleObject5.bin"/><Relationship Id="rId3" Type="http://schemas.openxmlformats.org/officeDocument/2006/relationships/image" Target="../media/image170.png"/><Relationship Id="rId21" Type="http://schemas.openxmlformats.org/officeDocument/2006/relationships/image" Target="../media/image12.wmf"/><Relationship Id="rId7" Type="http://schemas.openxmlformats.org/officeDocument/2006/relationships/image" Target="../media/image211.png"/><Relationship Id="rId12" Type="http://schemas.openxmlformats.org/officeDocument/2006/relationships/oleObject" Target="../embeddings/oleObject2.bin"/><Relationship Id="rId17" Type="http://schemas.openxmlformats.org/officeDocument/2006/relationships/image" Target="../media/image10.wmf"/><Relationship Id="rId16" Type="http://schemas.openxmlformats.org/officeDocument/2006/relationships/oleObject" Target="../embeddings/oleObject4.bin"/><Relationship Id="rId20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7.wmf"/><Relationship Id="rId5" Type="http://schemas.openxmlformats.org/officeDocument/2006/relationships/image" Target="../media/image5.gif"/><Relationship Id="rId15" Type="http://schemas.openxmlformats.org/officeDocument/2006/relationships/image" Target="../media/image9.wmf"/><Relationship Id="rId10" Type="http://schemas.openxmlformats.org/officeDocument/2006/relationships/oleObject" Target="../embeddings/oleObject1.bin"/><Relationship Id="rId19" Type="http://schemas.openxmlformats.org/officeDocument/2006/relationships/image" Target="../media/image11.wmf"/><Relationship Id="rId4" Type="http://schemas.openxmlformats.org/officeDocument/2006/relationships/image" Target="../media/image180.png"/><Relationship Id="rId9" Type="http://schemas.openxmlformats.org/officeDocument/2006/relationships/image" Target="../media/image6.wmf"/><Relationship Id="rId1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2600.png"/><Relationship Id="rId26" Type="http://schemas.openxmlformats.org/officeDocument/2006/relationships/image" Target="../media/image346.png"/><Relationship Id="rId3" Type="http://schemas.openxmlformats.org/officeDocument/2006/relationships/oleObject" Target="../embeddings/oleObject7.bin"/><Relationship Id="rId21" Type="http://schemas.openxmlformats.org/officeDocument/2006/relationships/image" Target="../media/image290.png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1.wmf"/><Relationship Id="rId17" Type="http://schemas.openxmlformats.org/officeDocument/2006/relationships/image" Target="../media/image250.png"/><Relationship Id="rId25" Type="http://schemas.openxmlformats.org/officeDocument/2006/relationships/image" Target="../media/image3310.png"/><Relationship Id="rId2" Type="http://schemas.openxmlformats.org/officeDocument/2006/relationships/image" Target="../media/image6.wmf"/><Relationship Id="rId16" Type="http://schemas.openxmlformats.org/officeDocument/2006/relationships/image" Target="../media/image240.png"/><Relationship Id="rId20" Type="http://schemas.openxmlformats.org/officeDocument/2006/relationships/image" Target="../media/image28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11.bin"/><Relationship Id="rId24" Type="http://schemas.openxmlformats.org/officeDocument/2006/relationships/image" Target="../media/image3210.png"/><Relationship Id="rId5" Type="http://schemas.openxmlformats.org/officeDocument/2006/relationships/oleObject" Target="../embeddings/oleObject8.bin"/><Relationship Id="rId23" Type="http://schemas.openxmlformats.org/officeDocument/2006/relationships/image" Target="../media/image311.png"/><Relationship Id="rId10" Type="http://schemas.openxmlformats.org/officeDocument/2006/relationships/image" Target="../media/image10.wmf"/><Relationship Id="rId19" Type="http://schemas.openxmlformats.org/officeDocument/2006/relationships/image" Target="../media/image2710.png"/><Relationship Id="rId4" Type="http://schemas.openxmlformats.org/officeDocument/2006/relationships/image" Target="../media/image7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2.wmf"/><Relationship Id="rId22" Type="http://schemas.openxmlformats.org/officeDocument/2006/relationships/image" Target="../media/image300.png"/><Relationship Id="rId27" Type="http://schemas.openxmlformats.org/officeDocument/2006/relationships/image" Target="../media/image3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13.tiff"/><Relationship Id="rId26" Type="http://schemas.openxmlformats.org/officeDocument/2006/relationships/image" Target="../media/image460.png"/><Relationship Id="rId3" Type="http://schemas.openxmlformats.org/officeDocument/2006/relationships/oleObject" Target="../embeddings/oleObject13.bin"/><Relationship Id="rId21" Type="http://schemas.openxmlformats.org/officeDocument/2006/relationships/image" Target="../media/image411.png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11.wmf"/><Relationship Id="rId17" Type="http://schemas.openxmlformats.org/officeDocument/2006/relationships/image" Target="../media/image370.png"/><Relationship Id="rId25" Type="http://schemas.openxmlformats.org/officeDocument/2006/relationships/image" Target="../media/image450.png"/><Relationship Id="rId2" Type="http://schemas.openxmlformats.org/officeDocument/2006/relationships/image" Target="../media/image6.wmf"/><Relationship Id="rId16" Type="http://schemas.openxmlformats.org/officeDocument/2006/relationships/image" Target="../media/image360.png"/><Relationship Id="rId20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17.bin"/><Relationship Id="rId24" Type="http://schemas.openxmlformats.org/officeDocument/2006/relationships/image" Target="../media/image440.png"/><Relationship Id="rId5" Type="http://schemas.openxmlformats.org/officeDocument/2006/relationships/oleObject" Target="../embeddings/oleObject14.bin"/><Relationship Id="rId23" Type="http://schemas.openxmlformats.org/officeDocument/2006/relationships/image" Target="../media/image430.png"/><Relationship Id="rId10" Type="http://schemas.openxmlformats.org/officeDocument/2006/relationships/image" Target="../media/image10.wmf"/><Relationship Id="rId19" Type="http://schemas.openxmlformats.org/officeDocument/2006/relationships/image" Target="../media/image390.png"/><Relationship Id="rId4" Type="http://schemas.openxmlformats.org/officeDocument/2006/relationships/image" Target="../media/image7.w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12.wmf"/><Relationship Id="rId22" Type="http://schemas.openxmlformats.org/officeDocument/2006/relationships/image" Target="../media/image4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0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11" Type="http://schemas.openxmlformats.org/officeDocument/2006/relationships/image" Target="../media/image55.png"/><Relationship Id="rId5" Type="http://schemas.openxmlformats.org/officeDocument/2006/relationships/image" Target="../media/image500.png"/><Relationship Id="rId10" Type="http://schemas.openxmlformats.org/officeDocument/2006/relationships/image" Target="../media/image54.png"/><Relationship Id="rId4" Type="http://schemas.openxmlformats.org/officeDocument/2006/relationships/image" Target="../media/image490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61.png"/><Relationship Id="rId3" Type="http://schemas.openxmlformats.org/officeDocument/2006/relationships/image" Target="../media/image17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14.tiff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59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0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3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7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0.png"/><Relationship Id="rId5" Type="http://schemas.openxmlformats.org/officeDocument/2006/relationships/image" Target="../media/image79.png"/><Relationship Id="rId15" Type="http://schemas.openxmlformats.org/officeDocument/2006/relationships/image" Target="../media/image87.png"/><Relationship Id="rId10" Type="http://schemas.openxmlformats.org/officeDocument/2006/relationships/image" Target="../media/image84.png"/><Relationship Id="rId4" Type="http://schemas.openxmlformats.org/officeDocument/2006/relationships/image" Target="../media/image17.png"/><Relationship Id="rId9" Type="http://schemas.openxmlformats.org/officeDocument/2006/relationships/image" Target="../media/image83.png"/><Relationship Id="rId1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590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9.png"/><Relationship Id="rId17" Type="http://schemas.openxmlformats.org/officeDocument/2006/relationships/image" Target="../media/image105.png"/><Relationship Id="rId2" Type="http://schemas.openxmlformats.org/officeDocument/2006/relationships/image" Target="../media/image17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15.png"/><Relationship Id="rId3" Type="http://schemas.openxmlformats.org/officeDocument/2006/relationships/image" Target="../media/image17.png"/><Relationship Id="rId7" Type="http://schemas.openxmlformats.org/officeDocument/2006/relationships/image" Target="../media/image94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10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590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8.png"/><Relationship Id="rId7" Type="http://schemas.openxmlformats.org/officeDocument/2006/relationships/image" Target="../media/image1280.png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32.png"/><Relationship Id="rId5" Type="http://schemas.openxmlformats.org/officeDocument/2006/relationships/image" Target="../media/image19.wmf"/><Relationship Id="rId10" Type="http://schemas.openxmlformats.org/officeDocument/2006/relationships/image" Target="../media/image131.pn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39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1.png"/><Relationship Id="rId3" Type="http://schemas.openxmlformats.org/officeDocument/2006/relationships/image" Target="../media/image157.png"/><Relationship Id="rId21" Type="http://schemas.openxmlformats.org/officeDocument/2006/relationships/image" Target="../media/image174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2.png"/><Relationship Id="rId2" Type="http://schemas.openxmlformats.org/officeDocument/2006/relationships/image" Target="../media/image140.png"/><Relationship Id="rId16" Type="http://schemas.openxmlformats.org/officeDocument/2006/relationships/image" Target="../media/image168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43.png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19" Type="http://schemas.openxmlformats.org/officeDocument/2006/relationships/image" Target="../media/image172.png"/><Relationship Id="rId4" Type="http://schemas.openxmlformats.org/officeDocument/2006/relationships/image" Target="../media/image142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3" Type="http://schemas.openxmlformats.org/officeDocument/2006/relationships/image" Target="../media/image176.png"/><Relationship Id="rId21" Type="http://schemas.openxmlformats.org/officeDocument/2006/relationships/image" Target="../media/image195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" Type="http://schemas.openxmlformats.org/officeDocument/2006/relationships/image" Target="../media/image20.tiff"/><Relationship Id="rId16" Type="http://schemas.openxmlformats.org/officeDocument/2006/relationships/image" Target="../media/image190.png"/><Relationship Id="rId20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5.png"/><Relationship Id="rId5" Type="http://schemas.openxmlformats.org/officeDocument/2006/relationships/image" Target="../media/image178.png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19" Type="http://schemas.openxmlformats.org/officeDocument/2006/relationships/image" Target="../media/image193.png"/><Relationship Id="rId4" Type="http://schemas.openxmlformats.org/officeDocument/2006/relationships/image" Target="../media/image177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Relationship Id="rId22" Type="http://schemas.openxmlformats.org/officeDocument/2006/relationships/image" Target="../media/image1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6.png"/><Relationship Id="rId18" Type="http://schemas.openxmlformats.org/officeDocument/2006/relationships/image" Target="../media/image19.wmf"/><Relationship Id="rId7" Type="http://schemas.openxmlformats.org/officeDocument/2006/relationships/image" Target="../media/image201.png"/><Relationship Id="rId12" Type="http://schemas.openxmlformats.org/officeDocument/2006/relationships/image" Target="../media/image205.png"/><Relationship Id="rId17" Type="http://schemas.openxmlformats.org/officeDocument/2006/relationships/oleObject" Target="../embeddings/oleObject22.bin"/><Relationship Id="rId2" Type="http://schemas.openxmlformats.org/officeDocument/2006/relationships/image" Target="../media/image20.tiff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5" Type="http://schemas.openxmlformats.org/officeDocument/2006/relationships/oleObject" Target="../embeddings/oleObject21.bin"/><Relationship Id="rId10" Type="http://schemas.openxmlformats.org/officeDocument/2006/relationships/image" Target="../media/image190.png"/><Relationship Id="rId19" Type="http://schemas.openxmlformats.org/officeDocument/2006/relationships/image" Target="../media/image21.emf"/><Relationship Id="rId4" Type="http://schemas.openxmlformats.org/officeDocument/2006/relationships/image" Target="../media/image128.png"/><Relationship Id="rId9" Type="http://schemas.openxmlformats.org/officeDocument/2006/relationships/image" Target="../media/image203.png"/><Relationship Id="rId14" Type="http://schemas.openxmlformats.org/officeDocument/2006/relationships/image" Target="../media/image20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0.tiff"/><Relationship Id="rId7" Type="http://schemas.openxmlformats.org/officeDocument/2006/relationships/image" Target="../media/image219.png"/><Relationship Id="rId12" Type="http://schemas.openxmlformats.org/officeDocument/2006/relationships/image" Target="../media/image225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8.png"/><Relationship Id="rId11" Type="http://schemas.openxmlformats.org/officeDocument/2006/relationships/image" Target="../media/image224.png"/><Relationship Id="rId5" Type="http://schemas.openxmlformats.org/officeDocument/2006/relationships/image" Target="../media/image217.png"/><Relationship Id="rId10" Type="http://schemas.openxmlformats.org/officeDocument/2006/relationships/image" Target="../media/image223.png"/><Relationship Id="rId4" Type="http://schemas.openxmlformats.org/officeDocument/2006/relationships/image" Target="../media/image216.png"/><Relationship Id="rId9" Type="http://schemas.openxmlformats.org/officeDocument/2006/relationships/image" Target="../media/image2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7.png"/><Relationship Id="rId3" Type="http://schemas.openxmlformats.org/officeDocument/2006/relationships/image" Target="../media/image1711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1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20.tiff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30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0.png"/><Relationship Id="rId3" Type="http://schemas.openxmlformats.org/officeDocument/2006/relationships/image" Target="../media/image452.png"/><Relationship Id="rId7" Type="http://schemas.openxmlformats.org/officeDocument/2006/relationships/image" Target="../media/image49.png"/><Relationship Id="rId12" Type="http://schemas.openxmlformats.org/officeDocument/2006/relationships/image" Target="../media/image39.png"/><Relationship Id="rId17" Type="http://schemas.openxmlformats.org/officeDocument/2006/relationships/image" Target="../media/image57.png"/><Relationship Id="rId2" Type="http://schemas.openxmlformats.org/officeDocument/2006/relationships/image" Target="../media/image20.tiff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13" Type="http://schemas.openxmlformats.org/officeDocument/2006/relationships/image" Target="../media/image1490.png"/><Relationship Id="rId18" Type="http://schemas.openxmlformats.org/officeDocument/2006/relationships/image" Target="../media/image1811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10.png"/><Relationship Id="rId2" Type="http://schemas.openxmlformats.org/officeDocument/2006/relationships/image" Target="../media/image23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9.png"/><Relationship Id="rId1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12.png"/><Relationship Id="rId12" Type="http://schemas.openxmlformats.org/officeDocument/2006/relationships/image" Target="../media/image28.png"/><Relationship Id="rId17" Type="http://schemas.openxmlformats.org/officeDocument/2006/relationships/image" Target="../media/image13.png"/><Relationship Id="rId2" Type="http://schemas.openxmlformats.org/officeDocument/2006/relationships/image" Target="../media/image221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6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1500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276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33.png"/><Relationship Id="rId16" Type="http://schemas.openxmlformats.org/officeDocument/2006/relationships/image" Target="../media/image4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5" Type="http://schemas.openxmlformats.org/officeDocument/2006/relationships/image" Target="../media/image274.png"/><Relationship Id="rId15" Type="http://schemas.openxmlformats.org/officeDocument/2006/relationships/image" Target="../media/image41.png"/><Relationship Id="rId10" Type="http://schemas.openxmlformats.org/officeDocument/2006/relationships/image" Target="../media/image279.png"/><Relationship Id="rId19" Type="http://schemas.openxmlformats.org/officeDocument/2006/relationships/image" Target="../media/image1812.png"/><Relationship Id="rId4" Type="http://schemas.openxmlformats.org/officeDocument/2006/relationships/image" Target="../media/image35.png"/><Relationship Id="rId9" Type="http://schemas.openxmlformats.org/officeDocument/2006/relationships/image" Target="../media/image278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380.png"/><Relationship Id="rId18" Type="http://schemas.openxmlformats.org/officeDocument/2006/relationships/image" Target="../media/image431.png"/><Relationship Id="rId3" Type="http://schemas.openxmlformats.org/officeDocument/2006/relationships/image" Target="../media/image291.png"/><Relationship Id="rId21" Type="http://schemas.openxmlformats.org/officeDocument/2006/relationships/image" Target="../media/image451.png"/><Relationship Id="rId7" Type="http://schemas.openxmlformats.org/officeDocument/2006/relationships/image" Target="../media/image295.png"/><Relationship Id="rId12" Type="http://schemas.openxmlformats.org/officeDocument/2006/relationships/image" Target="../media/image371.png"/><Relationship Id="rId17" Type="http://schemas.openxmlformats.org/officeDocument/2006/relationships/image" Target="../media/image421.png"/><Relationship Id="rId2" Type="http://schemas.openxmlformats.org/officeDocument/2006/relationships/image" Target="../media/image289.png"/><Relationship Id="rId16" Type="http://schemas.openxmlformats.org/officeDocument/2006/relationships/image" Target="../media/image412.png"/><Relationship Id="rId20" Type="http://schemas.openxmlformats.org/officeDocument/2006/relationships/image" Target="../media/image3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24" Type="http://schemas.openxmlformats.org/officeDocument/2006/relationships/image" Target="../media/image48.png"/><Relationship Id="rId5" Type="http://schemas.openxmlformats.org/officeDocument/2006/relationships/image" Target="../media/image293.png"/><Relationship Id="rId15" Type="http://schemas.openxmlformats.org/officeDocument/2006/relationships/image" Target="../media/image401.png"/><Relationship Id="rId23" Type="http://schemas.openxmlformats.org/officeDocument/2006/relationships/image" Target="../media/image47.png"/><Relationship Id="rId10" Type="http://schemas.openxmlformats.org/officeDocument/2006/relationships/image" Target="../media/image298.png"/><Relationship Id="rId19" Type="http://schemas.openxmlformats.org/officeDocument/2006/relationships/image" Target="../media/image441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Relationship Id="rId14" Type="http://schemas.openxmlformats.org/officeDocument/2006/relationships/image" Target="../media/image391.png"/><Relationship Id="rId22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直线箭头连接符 101"/>
          <p:cNvCxnSpPr/>
          <p:nvPr/>
        </p:nvCxnSpPr>
        <p:spPr>
          <a:xfrm>
            <a:off x="8173919" y="3564262"/>
            <a:ext cx="1641252" cy="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箭头连接符 102"/>
          <p:cNvCxnSpPr/>
          <p:nvPr/>
        </p:nvCxnSpPr>
        <p:spPr>
          <a:xfrm>
            <a:off x="8173919" y="6120120"/>
            <a:ext cx="1641252" cy="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/>
          <p:nvPr/>
        </p:nvCxnSpPr>
        <p:spPr>
          <a:xfrm>
            <a:off x="8173919" y="4820147"/>
            <a:ext cx="1641252" cy="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/>
          <p:cNvCxnSpPr/>
          <p:nvPr/>
        </p:nvCxnSpPr>
        <p:spPr>
          <a:xfrm>
            <a:off x="3899224" y="4888466"/>
            <a:ext cx="1641252" cy="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/>
          <p:cNvCxnSpPr/>
          <p:nvPr/>
        </p:nvCxnSpPr>
        <p:spPr>
          <a:xfrm flipH="1">
            <a:off x="1530505" y="4888466"/>
            <a:ext cx="1635706" cy="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/>
          <p:cNvCxnSpPr/>
          <p:nvPr/>
        </p:nvCxnSpPr>
        <p:spPr>
          <a:xfrm>
            <a:off x="3526218" y="5301375"/>
            <a:ext cx="0" cy="1491414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/>
          <p:cNvCxnSpPr/>
          <p:nvPr/>
        </p:nvCxnSpPr>
        <p:spPr>
          <a:xfrm flipV="1">
            <a:off x="3529540" y="3032782"/>
            <a:ext cx="0" cy="1174541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68188" y="302682"/>
            <a:ext cx="595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第五节 波的衍射</a:t>
            </a:r>
            <a:r>
              <a:rPr lang="zh-CN" altLang="en-US" sz="3600" b="1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和波的干涉</a:t>
            </a:r>
            <a:endParaRPr lang="zh-CN" altLang="en-US" sz="36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8188" y="949013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 惠更斯原理和波的衍射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8188" y="1533788"/>
            <a:ext cx="108542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 某一时刻，同一波面上的各点都可以看作是产生子波的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波源，其后任一时刻，这些子波源发出的波面的包络面就是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新的波面。这就是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惠更斯原理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sp>
        <p:nvSpPr>
          <p:cNvPr id="51" name="椭圆 50"/>
          <p:cNvSpPr/>
          <p:nvPr/>
        </p:nvSpPr>
        <p:spPr>
          <a:xfrm>
            <a:off x="3445926" y="4821436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3078134" y="426728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SimHei" charset="-122"/>
                <a:ea typeface="SimHei" charset="-122"/>
                <a:cs typeface="SimHei" charset="-122"/>
              </a:rPr>
              <a:t>波源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2545926" y="3921436"/>
            <a:ext cx="1944000" cy="1944000"/>
          </a:xfrm>
          <a:prstGeom prst="ellipse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3448426" y="3849578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Arc 11"/>
          <p:cNvSpPr>
            <a:spLocks/>
          </p:cNvSpPr>
          <p:nvPr/>
        </p:nvSpPr>
        <p:spPr bwMode="auto">
          <a:xfrm rot="10800000">
            <a:off x="2967442" y="3280446"/>
            <a:ext cx="1109882" cy="786453"/>
          </a:xfrm>
          <a:custGeom>
            <a:avLst/>
            <a:gdLst>
              <a:gd name="T0" fmla="*/ 2147483647 w 43200"/>
              <a:gd name="T1" fmla="*/ 2147483647 h 31871"/>
              <a:gd name="T2" fmla="*/ 2147483647 w 43200"/>
              <a:gd name="T3" fmla="*/ 0 h 31871"/>
              <a:gd name="T4" fmla="*/ 2147483647 w 43200"/>
              <a:gd name="T5" fmla="*/ 2147483647 h 31871"/>
              <a:gd name="T6" fmla="*/ 0 60000 65536"/>
              <a:gd name="T7" fmla="*/ 0 60000 65536"/>
              <a:gd name="T8" fmla="*/ 0 60000 65536"/>
              <a:gd name="T9" fmla="*/ 0 w 43200"/>
              <a:gd name="T10" fmla="*/ 0 h 31871"/>
              <a:gd name="T11" fmla="*/ 43200 w 43200"/>
              <a:gd name="T12" fmla="*/ 31871 h 318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31871" fill="none" extrusionOk="0">
                <a:moveTo>
                  <a:pt x="40862" y="498"/>
                </a:moveTo>
                <a:cubicBezTo>
                  <a:pt x="42399" y="3526"/>
                  <a:pt x="43200" y="6874"/>
                  <a:pt x="43200" y="10271"/>
                </a:cubicBezTo>
                <a:cubicBezTo>
                  <a:pt x="43200" y="22200"/>
                  <a:pt x="33529" y="31871"/>
                  <a:pt x="21600" y="31871"/>
                </a:cubicBezTo>
                <a:cubicBezTo>
                  <a:pt x="9670" y="31871"/>
                  <a:pt x="0" y="22200"/>
                  <a:pt x="0" y="10271"/>
                </a:cubicBezTo>
                <a:cubicBezTo>
                  <a:pt x="-1" y="6684"/>
                  <a:pt x="892" y="3154"/>
                  <a:pt x="2598" y="0"/>
                </a:cubicBezTo>
              </a:path>
              <a:path w="43200" h="31871" stroke="0" extrusionOk="0">
                <a:moveTo>
                  <a:pt x="40862" y="498"/>
                </a:moveTo>
                <a:cubicBezTo>
                  <a:pt x="42399" y="3526"/>
                  <a:pt x="43200" y="6874"/>
                  <a:pt x="43200" y="10271"/>
                </a:cubicBezTo>
                <a:cubicBezTo>
                  <a:pt x="43200" y="22200"/>
                  <a:pt x="33529" y="31871"/>
                  <a:pt x="21600" y="31871"/>
                </a:cubicBezTo>
                <a:cubicBezTo>
                  <a:pt x="9670" y="31871"/>
                  <a:pt x="0" y="22200"/>
                  <a:pt x="0" y="10271"/>
                </a:cubicBezTo>
                <a:cubicBezTo>
                  <a:pt x="-1" y="6684"/>
                  <a:pt x="892" y="3154"/>
                  <a:pt x="2598" y="0"/>
                </a:cubicBezTo>
                <a:lnTo>
                  <a:pt x="21600" y="10271"/>
                </a:lnTo>
                <a:close/>
              </a:path>
            </a:pathLst>
          </a:custGeom>
          <a:noFill/>
          <a:ln w="57150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" name="Arc 11"/>
          <p:cNvSpPr>
            <a:spLocks/>
          </p:cNvSpPr>
          <p:nvPr/>
        </p:nvSpPr>
        <p:spPr bwMode="auto">
          <a:xfrm rot="16200000">
            <a:off x="4205974" y="4497259"/>
            <a:ext cx="1109882" cy="786453"/>
          </a:xfrm>
          <a:custGeom>
            <a:avLst/>
            <a:gdLst>
              <a:gd name="T0" fmla="*/ 2147483647 w 43200"/>
              <a:gd name="T1" fmla="*/ 2147483647 h 31871"/>
              <a:gd name="T2" fmla="*/ 2147483647 w 43200"/>
              <a:gd name="T3" fmla="*/ 0 h 31871"/>
              <a:gd name="T4" fmla="*/ 2147483647 w 43200"/>
              <a:gd name="T5" fmla="*/ 2147483647 h 31871"/>
              <a:gd name="T6" fmla="*/ 0 60000 65536"/>
              <a:gd name="T7" fmla="*/ 0 60000 65536"/>
              <a:gd name="T8" fmla="*/ 0 60000 65536"/>
              <a:gd name="T9" fmla="*/ 0 w 43200"/>
              <a:gd name="T10" fmla="*/ 0 h 31871"/>
              <a:gd name="T11" fmla="*/ 43200 w 43200"/>
              <a:gd name="T12" fmla="*/ 31871 h 318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31871" fill="none" extrusionOk="0">
                <a:moveTo>
                  <a:pt x="40862" y="498"/>
                </a:moveTo>
                <a:cubicBezTo>
                  <a:pt x="42399" y="3526"/>
                  <a:pt x="43200" y="6874"/>
                  <a:pt x="43200" y="10271"/>
                </a:cubicBezTo>
                <a:cubicBezTo>
                  <a:pt x="43200" y="22200"/>
                  <a:pt x="33529" y="31871"/>
                  <a:pt x="21600" y="31871"/>
                </a:cubicBezTo>
                <a:cubicBezTo>
                  <a:pt x="9670" y="31871"/>
                  <a:pt x="0" y="22200"/>
                  <a:pt x="0" y="10271"/>
                </a:cubicBezTo>
                <a:cubicBezTo>
                  <a:pt x="-1" y="6684"/>
                  <a:pt x="892" y="3154"/>
                  <a:pt x="2598" y="0"/>
                </a:cubicBezTo>
              </a:path>
              <a:path w="43200" h="31871" stroke="0" extrusionOk="0">
                <a:moveTo>
                  <a:pt x="40862" y="498"/>
                </a:moveTo>
                <a:cubicBezTo>
                  <a:pt x="42399" y="3526"/>
                  <a:pt x="43200" y="6874"/>
                  <a:pt x="43200" y="10271"/>
                </a:cubicBezTo>
                <a:cubicBezTo>
                  <a:pt x="43200" y="22200"/>
                  <a:pt x="33529" y="31871"/>
                  <a:pt x="21600" y="31871"/>
                </a:cubicBezTo>
                <a:cubicBezTo>
                  <a:pt x="9670" y="31871"/>
                  <a:pt x="0" y="22200"/>
                  <a:pt x="0" y="10271"/>
                </a:cubicBezTo>
                <a:cubicBezTo>
                  <a:pt x="-1" y="6684"/>
                  <a:pt x="892" y="3154"/>
                  <a:pt x="2598" y="0"/>
                </a:cubicBezTo>
                <a:lnTo>
                  <a:pt x="21600" y="10271"/>
                </a:lnTo>
                <a:close/>
              </a:path>
            </a:pathLst>
          </a:custGeom>
          <a:noFill/>
          <a:ln w="57150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" name="Arc 11"/>
          <p:cNvSpPr>
            <a:spLocks/>
          </p:cNvSpPr>
          <p:nvPr/>
        </p:nvSpPr>
        <p:spPr bwMode="auto">
          <a:xfrm rot="13512767">
            <a:off x="3859730" y="3658684"/>
            <a:ext cx="1109882" cy="786453"/>
          </a:xfrm>
          <a:custGeom>
            <a:avLst/>
            <a:gdLst>
              <a:gd name="T0" fmla="*/ 2147483647 w 43200"/>
              <a:gd name="T1" fmla="*/ 2147483647 h 31871"/>
              <a:gd name="T2" fmla="*/ 2147483647 w 43200"/>
              <a:gd name="T3" fmla="*/ 0 h 31871"/>
              <a:gd name="T4" fmla="*/ 2147483647 w 43200"/>
              <a:gd name="T5" fmla="*/ 2147483647 h 31871"/>
              <a:gd name="T6" fmla="*/ 0 60000 65536"/>
              <a:gd name="T7" fmla="*/ 0 60000 65536"/>
              <a:gd name="T8" fmla="*/ 0 60000 65536"/>
              <a:gd name="T9" fmla="*/ 0 w 43200"/>
              <a:gd name="T10" fmla="*/ 0 h 31871"/>
              <a:gd name="T11" fmla="*/ 43200 w 43200"/>
              <a:gd name="T12" fmla="*/ 31871 h 318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31871" fill="none" extrusionOk="0">
                <a:moveTo>
                  <a:pt x="40862" y="498"/>
                </a:moveTo>
                <a:cubicBezTo>
                  <a:pt x="42399" y="3526"/>
                  <a:pt x="43200" y="6874"/>
                  <a:pt x="43200" y="10271"/>
                </a:cubicBezTo>
                <a:cubicBezTo>
                  <a:pt x="43200" y="22200"/>
                  <a:pt x="33529" y="31871"/>
                  <a:pt x="21600" y="31871"/>
                </a:cubicBezTo>
                <a:cubicBezTo>
                  <a:pt x="9670" y="31871"/>
                  <a:pt x="0" y="22200"/>
                  <a:pt x="0" y="10271"/>
                </a:cubicBezTo>
                <a:cubicBezTo>
                  <a:pt x="-1" y="6684"/>
                  <a:pt x="892" y="3154"/>
                  <a:pt x="2598" y="0"/>
                </a:cubicBezTo>
              </a:path>
              <a:path w="43200" h="31871" stroke="0" extrusionOk="0">
                <a:moveTo>
                  <a:pt x="40862" y="498"/>
                </a:moveTo>
                <a:cubicBezTo>
                  <a:pt x="42399" y="3526"/>
                  <a:pt x="43200" y="6874"/>
                  <a:pt x="43200" y="10271"/>
                </a:cubicBezTo>
                <a:cubicBezTo>
                  <a:pt x="43200" y="22200"/>
                  <a:pt x="33529" y="31871"/>
                  <a:pt x="21600" y="31871"/>
                </a:cubicBezTo>
                <a:cubicBezTo>
                  <a:pt x="9670" y="31871"/>
                  <a:pt x="0" y="22200"/>
                  <a:pt x="0" y="10271"/>
                </a:cubicBezTo>
                <a:cubicBezTo>
                  <a:pt x="-1" y="6684"/>
                  <a:pt x="892" y="3154"/>
                  <a:pt x="2598" y="0"/>
                </a:cubicBezTo>
                <a:lnTo>
                  <a:pt x="21600" y="10271"/>
                </a:lnTo>
                <a:close/>
              </a:path>
            </a:pathLst>
          </a:custGeom>
          <a:noFill/>
          <a:ln w="57150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4125478" y="4136888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427778" y="4813942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2466567" y="4816441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3440928" y="5790797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4102993" y="5538467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2733891" y="4154378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2801346" y="5555957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Arc 11"/>
          <p:cNvSpPr>
            <a:spLocks/>
          </p:cNvSpPr>
          <p:nvPr/>
        </p:nvSpPr>
        <p:spPr bwMode="auto">
          <a:xfrm>
            <a:off x="2961673" y="5745827"/>
            <a:ext cx="1109882" cy="786453"/>
          </a:xfrm>
          <a:custGeom>
            <a:avLst/>
            <a:gdLst>
              <a:gd name="T0" fmla="*/ 2147483647 w 43200"/>
              <a:gd name="T1" fmla="*/ 2147483647 h 31871"/>
              <a:gd name="T2" fmla="*/ 2147483647 w 43200"/>
              <a:gd name="T3" fmla="*/ 0 h 31871"/>
              <a:gd name="T4" fmla="*/ 2147483647 w 43200"/>
              <a:gd name="T5" fmla="*/ 2147483647 h 31871"/>
              <a:gd name="T6" fmla="*/ 0 60000 65536"/>
              <a:gd name="T7" fmla="*/ 0 60000 65536"/>
              <a:gd name="T8" fmla="*/ 0 60000 65536"/>
              <a:gd name="T9" fmla="*/ 0 w 43200"/>
              <a:gd name="T10" fmla="*/ 0 h 31871"/>
              <a:gd name="T11" fmla="*/ 43200 w 43200"/>
              <a:gd name="T12" fmla="*/ 31871 h 318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31871" fill="none" extrusionOk="0">
                <a:moveTo>
                  <a:pt x="40862" y="498"/>
                </a:moveTo>
                <a:cubicBezTo>
                  <a:pt x="42399" y="3526"/>
                  <a:pt x="43200" y="6874"/>
                  <a:pt x="43200" y="10271"/>
                </a:cubicBezTo>
                <a:cubicBezTo>
                  <a:pt x="43200" y="22200"/>
                  <a:pt x="33529" y="31871"/>
                  <a:pt x="21600" y="31871"/>
                </a:cubicBezTo>
                <a:cubicBezTo>
                  <a:pt x="9670" y="31871"/>
                  <a:pt x="0" y="22200"/>
                  <a:pt x="0" y="10271"/>
                </a:cubicBezTo>
                <a:cubicBezTo>
                  <a:pt x="-1" y="6684"/>
                  <a:pt x="892" y="3154"/>
                  <a:pt x="2598" y="0"/>
                </a:cubicBezTo>
              </a:path>
              <a:path w="43200" h="31871" stroke="0" extrusionOk="0">
                <a:moveTo>
                  <a:pt x="40862" y="498"/>
                </a:moveTo>
                <a:cubicBezTo>
                  <a:pt x="42399" y="3526"/>
                  <a:pt x="43200" y="6874"/>
                  <a:pt x="43200" y="10271"/>
                </a:cubicBezTo>
                <a:cubicBezTo>
                  <a:pt x="43200" y="22200"/>
                  <a:pt x="33529" y="31871"/>
                  <a:pt x="21600" y="31871"/>
                </a:cubicBezTo>
                <a:cubicBezTo>
                  <a:pt x="9670" y="31871"/>
                  <a:pt x="0" y="22200"/>
                  <a:pt x="0" y="10271"/>
                </a:cubicBezTo>
                <a:cubicBezTo>
                  <a:pt x="-1" y="6684"/>
                  <a:pt x="892" y="3154"/>
                  <a:pt x="2598" y="0"/>
                </a:cubicBezTo>
                <a:lnTo>
                  <a:pt x="21600" y="10271"/>
                </a:lnTo>
                <a:close/>
              </a:path>
            </a:pathLst>
          </a:custGeom>
          <a:noFill/>
          <a:ln w="57150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6" name="Arc 11"/>
          <p:cNvSpPr>
            <a:spLocks/>
          </p:cNvSpPr>
          <p:nvPr/>
        </p:nvSpPr>
        <p:spPr bwMode="auto">
          <a:xfrm rot="18860826">
            <a:off x="3860648" y="5373468"/>
            <a:ext cx="1109882" cy="786453"/>
          </a:xfrm>
          <a:custGeom>
            <a:avLst/>
            <a:gdLst>
              <a:gd name="T0" fmla="*/ 2147483647 w 43200"/>
              <a:gd name="T1" fmla="*/ 2147483647 h 31871"/>
              <a:gd name="T2" fmla="*/ 2147483647 w 43200"/>
              <a:gd name="T3" fmla="*/ 0 h 31871"/>
              <a:gd name="T4" fmla="*/ 2147483647 w 43200"/>
              <a:gd name="T5" fmla="*/ 2147483647 h 31871"/>
              <a:gd name="T6" fmla="*/ 0 60000 65536"/>
              <a:gd name="T7" fmla="*/ 0 60000 65536"/>
              <a:gd name="T8" fmla="*/ 0 60000 65536"/>
              <a:gd name="T9" fmla="*/ 0 w 43200"/>
              <a:gd name="T10" fmla="*/ 0 h 31871"/>
              <a:gd name="T11" fmla="*/ 43200 w 43200"/>
              <a:gd name="T12" fmla="*/ 31871 h 318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31871" fill="none" extrusionOk="0">
                <a:moveTo>
                  <a:pt x="40862" y="498"/>
                </a:moveTo>
                <a:cubicBezTo>
                  <a:pt x="42399" y="3526"/>
                  <a:pt x="43200" y="6874"/>
                  <a:pt x="43200" y="10271"/>
                </a:cubicBezTo>
                <a:cubicBezTo>
                  <a:pt x="43200" y="22200"/>
                  <a:pt x="33529" y="31871"/>
                  <a:pt x="21600" y="31871"/>
                </a:cubicBezTo>
                <a:cubicBezTo>
                  <a:pt x="9670" y="31871"/>
                  <a:pt x="0" y="22200"/>
                  <a:pt x="0" y="10271"/>
                </a:cubicBezTo>
                <a:cubicBezTo>
                  <a:pt x="-1" y="6684"/>
                  <a:pt x="892" y="3154"/>
                  <a:pt x="2598" y="0"/>
                </a:cubicBezTo>
              </a:path>
              <a:path w="43200" h="31871" stroke="0" extrusionOk="0">
                <a:moveTo>
                  <a:pt x="40862" y="498"/>
                </a:moveTo>
                <a:cubicBezTo>
                  <a:pt x="42399" y="3526"/>
                  <a:pt x="43200" y="6874"/>
                  <a:pt x="43200" y="10271"/>
                </a:cubicBezTo>
                <a:cubicBezTo>
                  <a:pt x="43200" y="22200"/>
                  <a:pt x="33529" y="31871"/>
                  <a:pt x="21600" y="31871"/>
                </a:cubicBezTo>
                <a:cubicBezTo>
                  <a:pt x="9670" y="31871"/>
                  <a:pt x="0" y="22200"/>
                  <a:pt x="0" y="10271"/>
                </a:cubicBezTo>
                <a:cubicBezTo>
                  <a:pt x="-1" y="6684"/>
                  <a:pt x="892" y="3154"/>
                  <a:pt x="2598" y="0"/>
                </a:cubicBezTo>
                <a:lnTo>
                  <a:pt x="21600" y="10271"/>
                </a:lnTo>
                <a:close/>
              </a:path>
            </a:pathLst>
          </a:custGeom>
          <a:noFill/>
          <a:ln w="57150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7" name="Arc 11"/>
          <p:cNvSpPr>
            <a:spLocks/>
          </p:cNvSpPr>
          <p:nvPr/>
        </p:nvSpPr>
        <p:spPr bwMode="auto">
          <a:xfrm rot="5400000">
            <a:off x="1737563" y="4515200"/>
            <a:ext cx="1109882" cy="786453"/>
          </a:xfrm>
          <a:custGeom>
            <a:avLst/>
            <a:gdLst>
              <a:gd name="T0" fmla="*/ 2147483647 w 43200"/>
              <a:gd name="T1" fmla="*/ 2147483647 h 31871"/>
              <a:gd name="T2" fmla="*/ 2147483647 w 43200"/>
              <a:gd name="T3" fmla="*/ 0 h 31871"/>
              <a:gd name="T4" fmla="*/ 2147483647 w 43200"/>
              <a:gd name="T5" fmla="*/ 2147483647 h 31871"/>
              <a:gd name="T6" fmla="*/ 0 60000 65536"/>
              <a:gd name="T7" fmla="*/ 0 60000 65536"/>
              <a:gd name="T8" fmla="*/ 0 60000 65536"/>
              <a:gd name="T9" fmla="*/ 0 w 43200"/>
              <a:gd name="T10" fmla="*/ 0 h 31871"/>
              <a:gd name="T11" fmla="*/ 43200 w 43200"/>
              <a:gd name="T12" fmla="*/ 31871 h 318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31871" fill="none" extrusionOk="0">
                <a:moveTo>
                  <a:pt x="40862" y="498"/>
                </a:moveTo>
                <a:cubicBezTo>
                  <a:pt x="42399" y="3526"/>
                  <a:pt x="43200" y="6874"/>
                  <a:pt x="43200" y="10271"/>
                </a:cubicBezTo>
                <a:cubicBezTo>
                  <a:pt x="43200" y="22200"/>
                  <a:pt x="33529" y="31871"/>
                  <a:pt x="21600" y="31871"/>
                </a:cubicBezTo>
                <a:cubicBezTo>
                  <a:pt x="9670" y="31871"/>
                  <a:pt x="0" y="22200"/>
                  <a:pt x="0" y="10271"/>
                </a:cubicBezTo>
                <a:cubicBezTo>
                  <a:pt x="-1" y="6684"/>
                  <a:pt x="892" y="3154"/>
                  <a:pt x="2598" y="0"/>
                </a:cubicBezTo>
              </a:path>
              <a:path w="43200" h="31871" stroke="0" extrusionOk="0">
                <a:moveTo>
                  <a:pt x="40862" y="498"/>
                </a:moveTo>
                <a:cubicBezTo>
                  <a:pt x="42399" y="3526"/>
                  <a:pt x="43200" y="6874"/>
                  <a:pt x="43200" y="10271"/>
                </a:cubicBezTo>
                <a:cubicBezTo>
                  <a:pt x="43200" y="22200"/>
                  <a:pt x="33529" y="31871"/>
                  <a:pt x="21600" y="31871"/>
                </a:cubicBezTo>
                <a:cubicBezTo>
                  <a:pt x="9670" y="31871"/>
                  <a:pt x="0" y="22200"/>
                  <a:pt x="0" y="10271"/>
                </a:cubicBezTo>
                <a:cubicBezTo>
                  <a:pt x="-1" y="6684"/>
                  <a:pt x="892" y="3154"/>
                  <a:pt x="2598" y="0"/>
                </a:cubicBezTo>
                <a:lnTo>
                  <a:pt x="21600" y="10271"/>
                </a:lnTo>
                <a:close/>
              </a:path>
            </a:pathLst>
          </a:custGeom>
          <a:noFill/>
          <a:ln w="57150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" name="Arc 11"/>
          <p:cNvSpPr>
            <a:spLocks/>
          </p:cNvSpPr>
          <p:nvPr/>
        </p:nvSpPr>
        <p:spPr bwMode="auto">
          <a:xfrm rot="2695447">
            <a:off x="2086129" y="5355161"/>
            <a:ext cx="1109882" cy="786453"/>
          </a:xfrm>
          <a:custGeom>
            <a:avLst/>
            <a:gdLst>
              <a:gd name="T0" fmla="*/ 2147483647 w 43200"/>
              <a:gd name="T1" fmla="*/ 2147483647 h 31871"/>
              <a:gd name="T2" fmla="*/ 2147483647 w 43200"/>
              <a:gd name="T3" fmla="*/ 0 h 31871"/>
              <a:gd name="T4" fmla="*/ 2147483647 w 43200"/>
              <a:gd name="T5" fmla="*/ 2147483647 h 31871"/>
              <a:gd name="T6" fmla="*/ 0 60000 65536"/>
              <a:gd name="T7" fmla="*/ 0 60000 65536"/>
              <a:gd name="T8" fmla="*/ 0 60000 65536"/>
              <a:gd name="T9" fmla="*/ 0 w 43200"/>
              <a:gd name="T10" fmla="*/ 0 h 31871"/>
              <a:gd name="T11" fmla="*/ 43200 w 43200"/>
              <a:gd name="T12" fmla="*/ 31871 h 318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31871" fill="none" extrusionOk="0">
                <a:moveTo>
                  <a:pt x="40862" y="498"/>
                </a:moveTo>
                <a:cubicBezTo>
                  <a:pt x="42399" y="3526"/>
                  <a:pt x="43200" y="6874"/>
                  <a:pt x="43200" y="10271"/>
                </a:cubicBezTo>
                <a:cubicBezTo>
                  <a:pt x="43200" y="22200"/>
                  <a:pt x="33529" y="31871"/>
                  <a:pt x="21600" y="31871"/>
                </a:cubicBezTo>
                <a:cubicBezTo>
                  <a:pt x="9670" y="31871"/>
                  <a:pt x="0" y="22200"/>
                  <a:pt x="0" y="10271"/>
                </a:cubicBezTo>
                <a:cubicBezTo>
                  <a:pt x="-1" y="6684"/>
                  <a:pt x="892" y="3154"/>
                  <a:pt x="2598" y="0"/>
                </a:cubicBezTo>
              </a:path>
              <a:path w="43200" h="31871" stroke="0" extrusionOk="0">
                <a:moveTo>
                  <a:pt x="40862" y="498"/>
                </a:moveTo>
                <a:cubicBezTo>
                  <a:pt x="42399" y="3526"/>
                  <a:pt x="43200" y="6874"/>
                  <a:pt x="43200" y="10271"/>
                </a:cubicBezTo>
                <a:cubicBezTo>
                  <a:pt x="43200" y="22200"/>
                  <a:pt x="33529" y="31871"/>
                  <a:pt x="21600" y="31871"/>
                </a:cubicBezTo>
                <a:cubicBezTo>
                  <a:pt x="9670" y="31871"/>
                  <a:pt x="0" y="22200"/>
                  <a:pt x="0" y="10271"/>
                </a:cubicBezTo>
                <a:cubicBezTo>
                  <a:pt x="-1" y="6684"/>
                  <a:pt x="892" y="3154"/>
                  <a:pt x="2598" y="0"/>
                </a:cubicBezTo>
                <a:lnTo>
                  <a:pt x="21600" y="10271"/>
                </a:lnTo>
                <a:close/>
              </a:path>
            </a:pathLst>
          </a:custGeom>
          <a:noFill/>
          <a:ln w="57150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9" name="Arc 11"/>
          <p:cNvSpPr>
            <a:spLocks/>
          </p:cNvSpPr>
          <p:nvPr/>
        </p:nvSpPr>
        <p:spPr bwMode="auto">
          <a:xfrm rot="8085425">
            <a:off x="2119634" y="3646385"/>
            <a:ext cx="1109882" cy="786453"/>
          </a:xfrm>
          <a:custGeom>
            <a:avLst/>
            <a:gdLst>
              <a:gd name="T0" fmla="*/ 2147483647 w 43200"/>
              <a:gd name="T1" fmla="*/ 2147483647 h 31871"/>
              <a:gd name="T2" fmla="*/ 2147483647 w 43200"/>
              <a:gd name="T3" fmla="*/ 0 h 31871"/>
              <a:gd name="T4" fmla="*/ 2147483647 w 43200"/>
              <a:gd name="T5" fmla="*/ 2147483647 h 31871"/>
              <a:gd name="T6" fmla="*/ 0 60000 65536"/>
              <a:gd name="T7" fmla="*/ 0 60000 65536"/>
              <a:gd name="T8" fmla="*/ 0 60000 65536"/>
              <a:gd name="T9" fmla="*/ 0 w 43200"/>
              <a:gd name="T10" fmla="*/ 0 h 31871"/>
              <a:gd name="T11" fmla="*/ 43200 w 43200"/>
              <a:gd name="T12" fmla="*/ 31871 h 318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31871" fill="none" extrusionOk="0">
                <a:moveTo>
                  <a:pt x="40862" y="498"/>
                </a:moveTo>
                <a:cubicBezTo>
                  <a:pt x="42399" y="3526"/>
                  <a:pt x="43200" y="6874"/>
                  <a:pt x="43200" y="10271"/>
                </a:cubicBezTo>
                <a:cubicBezTo>
                  <a:pt x="43200" y="22200"/>
                  <a:pt x="33529" y="31871"/>
                  <a:pt x="21600" y="31871"/>
                </a:cubicBezTo>
                <a:cubicBezTo>
                  <a:pt x="9670" y="31871"/>
                  <a:pt x="0" y="22200"/>
                  <a:pt x="0" y="10271"/>
                </a:cubicBezTo>
                <a:cubicBezTo>
                  <a:pt x="-1" y="6684"/>
                  <a:pt x="892" y="3154"/>
                  <a:pt x="2598" y="0"/>
                </a:cubicBezTo>
              </a:path>
              <a:path w="43200" h="31871" stroke="0" extrusionOk="0">
                <a:moveTo>
                  <a:pt x="40862" y="498"/>
                </a:moveTo>
                <a:cubicBezTo>
                  <a:pt x="42399" y="3526"/>
                  <a:pt x="43200" y="6874"/>
                  <a:pt x="43200" y="10271"/>
                </a:cubicBezTo>
                <a:cubicBezTo>
                  <a:pt x="43200" y="22200"/>
                  <a:pt x="33529" y="31871"/>
                  <a:pt x="21600" y="31871"/>
                </a:cubicBezTo>
                <a:cubicBezTo>
                  <a:pt x="9670" y="31871"/>
                  <a:pt x="0" y="22200"/>
                  <a:pt x="0" y="10271"/>
                </a:cubicBezTo>
                <a:cubicBezTo>
                  <a:pt x="-1" y="6684"/>
                  <a:pt x="892" y="3154"/>
                  <a:pt x="2598" y="0"/>
                </a:cubicBezTo>
                <a:lnTo>
                  <a:pt x="21600" y="10271"/>
                </a:lnTo>
                <a:close/>
              </a:path>
            </a:pathLst>
          </a:custGeom>
          <a:noFill/>
          <a:ln w="57150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896621" y="3280446"/>
            <a:ext cx="3276000" cy="3276000"/>
          </a:xfrm>
          <a:prstGeom prst="ellipse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3714648" y="5293169"/>
                <a:ext cx="2500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648" y="5293169"/>
                <a:ext cx="250068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4600466" y="6120120"/>
                <a:ext cx="10411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𝒕</m:t>
                      </m:r>
                      <m:r>
                        <a:rPr kumimoji="1" lang="en-US" altLang="zh-CN" sz="2800" b="1" i="1" smtClean="0">
                          <a:latin typeface="Cambria Math" charset="0"/>
                        </a:rPr>
                        <m:t>+∆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466" y="6120120"/>
                <a:ext cx="1041182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本框 72"/>
          <p:cNvSpPr txBox="1"/>
          <p:nvPr/>
        </p:nvSpPr>
        <p:spPr>
          <a:xfrm>
            <a:off x="891041" y="316500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球面波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6174958" y="316500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平面波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88" name="直线连接符 87"/>
          <p:cNvCxnSpPr/>
          <p:nvPr/>
        </p:nvCxnSpPr>
        <p:spPr>
          <a:xfrm>
            <a:off x="7794884" y="3239953"/>
            <a:ext cx="0" cy="3168000"/>
          </a:xfrm>
          <a:prstGeom prst="line">
            <a:avLst/>
          </a:prstGeom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/>
          <p:cNvCxnSpPr/>
          <p:nvPr/>
        </p:nvCxnSpPr>
        <p:spPr>
          <a:xfrm>
            <a:off x="8516911" y="3235702"/>
            <a:ext cx="0" cy="3168000"/>
          </a:xfrm>
          <a:prstGeom prst="line">
            <a:avLst/>
          </a:prstGeom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椭圆 90"/>
          <p:cNvSpPr/>
          <p:nvPr/>
        </p:nvSpPr>
        <p:spPr>
          <a:xfrm>
            <a:off x="8432646" y="4756482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Arc 32"/>
          <p:cNvSpPr>
            <a:spLocks/>
          </p:cNvSpPr>
          <p:nvPr/>
        </p:nvSpPr>
        <p:spPr bwMode="auto">
          <a:xfrm>
            <a:off x="8531901" y="4191936"/>
            <a:ext cx="648000" cy="1296000"/>
          </a:xfrm>
          <a:custGeom>
            <a:avLst/>
            <a:gdLst>
              <a:gd name="T0" fmla="*/ 2147483647 w 21677"/>
              <a:gd name="T1" fmla="*/ 0 h 43200"/>
              <a:gd name="T2" fmla="*/ 0 w 21677"/>
              <a:gd name="T3" fmla="*/ 2147483647 h 43200"/>
              <a:gd name="T4" fmla="*/ 2147483647 w 21677"/>
              <a:gd name="T5" fmla="*/ 2147483647 h 43200"/>
              <a:gd name="T6" fmla="*/ 0 60000 65536"/>
              <a:gd name="T7" fmla="*/ 0 60000 65536"/>
              <a:gd name="T8" fmla="*/ 0 60000 65536"/>
              <a:gd name="T9" fmla="*/ 0 w 21677"/>
              <a:gd name="T10" fmla="*/ 0 h 43200"/>
              <a:gd name="T11" fmla="*/ 21677 w 21677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77" h="43200" fill="none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</a:path>
              <a:path w="21677" h="43200" stroke="0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  <a:lnTo>
                  <a:pt x="77" y="21600"/>
                </a:lnTo>
                <a:close/>
              </a:path>
            </a:pathLst>
          </a:custGeom>
          <a:noFill/>
          <a:ln w="57150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8450136" y="5763315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Arc 32"/>
          <p:cNvSpPr>
            <a:spLocks/>
          </p:cNvSpPr>
          <p:nvPr/>
        </p:nvSpPr>
        <p:spPr bwMode="auto">
          <a:xfrm>
            <a:off x="8534401" y="5198769"/>
            <a:ext cx="648000" cy="1296000"/>
          </a:xfrm>
          <a:custGeom>
            <a:avLst/>
            <a:gdLst>
              <a:gd name="T0" fmla="*/ 2147483647 w 21677"/>
              <a:gd name="T1" fmla="*/ 0 h 43200"/>
              <a:gd name="T2" fmla="*/ 0 w 21677"/>
              <a:gd name="T3" fmla="*/ 2147483647 h 43200"/>
              <a:gd name="T4" fmla="*/ 2147483647 w 21677"/>
              <a:gd name="T5" fmla="*/ 2147483647 h 43200"/>
              <a:gd name="T6" fmla="*/ 0 60000 65536"/>
              <a:gd name="T7" fmla="*/ 0 60000 65536"/>
              <a:gd name="T8" fmla="*/ 0 60000 65536"/>
              <a:gd name="T9" fmla="*/ 0 w 21677"/>
              <a:gd name="T10" fmla="*/ 0 h 43200"/>
              <a:gd name="T11" fmla="*/ 21677 w 21677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77" h="43200" fill="none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</a:path>
              <a:path w="21677" h="43200" stroke="0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  <a:lnTo>
                  <a:pt x="77" y="21600"/>
                </a:lnTo>
                <a:close/>
              </a:path>
            </a:pathLst>
          </a:custGeom>
          <a:noFill/>
          <a:ln w="57150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8452636" y="5286130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Arc 32"/>
          <p:cNvSpPr>
            <a:spLocks/>
          </p:cNvSpPr>
          <p:nvPr/>
        </p:nvSpPr>
        <p:spPr bwMode="auto">
          <a:xfrm>
            <a:off x="8521911" y="4721584"/>
            <a:ext cx="648000" cy="1296000"/>
          </a:xfrm>
          <a:custGeom>
            <a:avLst/>
            <a:gdLst>
              <a:gd name="T0" fmla="*/ 2147483647 w 21677"/>
              <a:gd name="T1" fmla="*/ 0 h 43200"/>
              <a:gd name="T2" fmla="*/ 0 w 21677"/>
              <a:gd name="T3" fmla="*/ 2147483647 h 43200"/>
              <a:gd name="T4" fmla="*/ 2147483647 w 21677"/>
              <a:gd name="T5" fmla="*/ 2147483647 h 43200"/>
              <a:gd name="T6" fmla="*/ 0 60000 65536"/>
              <a:gd name="T7" fmla="*/ 0 60000 65536"/>
              <a:gd name="T8" fmla="*/ 0 60000 65536"/>
              <a:gd name="T9" fmla="*/ 0 w 21677"/>
              <a:gd name="T10" fmla="*/ 0 h 43200"/>
              <a:gd name="T11" fmla="*/ 21677 w 21677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77" h="43200" fill="none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</a:path>
              <a:path w="21677" h="43200" stroke="0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  <a:lnTo>
                  <a:pt x="77" y="21600"/>
                </a:lnTo>
                <a:close/>
              </a:path>
            </a:pathLst>
          </a:custGeom>
          <a:noFill/>
          <a:ln w="57150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8440146" y="3714666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Arc 32"/>
          <p:cNvSpPr>
            <a:spLocks/>
          </p:cNvSpPr>
          <p:nvPr/>
        </p:nvSpPr>
        <p:spPr bwMode="auto">
          <a:xfrm>
            <a:off x="8524411" y="3150120"/>
            <a:ext cx="648000" cy="1296000"/>
          </a:xfrm>
          <a:custGeom>
            <a:avLst/>
            <a:gdLst>
              <a:gd name="T0" fmla="*/ 2147483647 w 21677"/>
              <a:gd name="T1" fmla="*/ 0 h 43200"/>
              <a:gd name="T2" fmla="*/ 0 w 21677"/>
              <a:gd name="T3" fmla="*/ 2147483647 h 43200"/>
              <a:gd name="T4" fmla="*/ 2147483647 w 21677"/>
              <a:gd name="T5" fmla="*/ 2147483647 h 43200"/>
              <a:gd name="T6" fmla="*/ 0 60000 65536"/>
              <a:gd name="T7" fmla="*/ 0 60000 65536"/>
              <a:gd name="T8" fmla="*/ 0 60000 65536"/>
              <a:gd name="T9" fmla="*/ 0 w 21677"/>
              <a:gd name="T10" fmla="*/ 0 h 43200"/>
              <a:gd name="T11" fmla="*/ 21677 w 21677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77" h="43200" fill="none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</a:path>
              <a:path w="21677" h="43200" stroke="0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  <a:lnTo>
                  <a:pt x="77" y="21600"/>
                </a:lnTo>
                <a:close/>
              </a:path>
            </a:pathLst>
          </a:custGeom>
          <a:noFill/>
          <a:ln w="57150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8442646" y="4256806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Arc 32"/>
          <p:cNvSpPr>
            <a:spLocks/>
          </p:cNvSpPr>
          <p:nvPr/>
        </p:nvSpPr>
        <p:spPr bwMode="auto">
          <a:xfrm>
            <a:off x="8526911" y="3692260"/>
            <a:ext cx="648000" cy="1296000"/>
          </a:xfrm>
          <a:custGeom>
            <a:avLst/>
            <a:gdLst>
              <a:gd name="T0" fmla="*/ 2147483647 w 21677"/>
              <a:gd name="T1" fmla="*/ 0 h 43200"/>
              <a:gd name="T2" fmla="*/ 0 w 21677"/>
              <a:gd name="T3" fmla="*/ 2147483647 h 43200"/>
              <a:gd name="T4" fmla="*/ 2147483647 w 21677"/>
              <a:gd name="T5" fmla="*/ 2147483647 h 43200"/>
              <a:gd name="T6" fmla="*/ 0 60000 65536"/>
              <a:gd name="T7" fmla="*/ 0 60000 65536"/>
              <a:gd name="T8" fmla="*/ 0 60000 65536"/>
              <a:gd name="T9" fmla="*/ 0 w 21677"/>
              <a:gd name="T10" fmla="*/ 0 h 43200"/>
              <a:gd name="T11" fmla="*/ 21677 w 21677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77" h="43200" fill="none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</a:path>
              <a:path w="21677" h="43200" stroke="0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  <a:lnTo>
                  <a:pt x="77" y="21600"/>
                </a:lnTo>
                <a:close/>
              </a:path>
            </a:pathLst>
          </a:custGeom>
          <a:noFill/>
          <a:ln w="57150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101" name="直线连接符 100"/>
          <p:cNvCxnSpPr/>
          <p:nvPr/>
        </p:nvCxnSpPr>
        <p:spPr>
          <a:xfrm>
            <a:off x="9204888" y="3229942"/>
            <a:ext cx="0" cy="3168000"/>
          </a:xfrm>
          <a:prstGeom prst="line">
            <a:avLst/>
          </a:prstGeom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/>
              <p:cNvSpPr txBox="1"/>
              <p:nvPr/>
            </p:nvSpPr>
            <p:spPr>
              <a:xfrm>
                <a:off x="8214491" y="6282980"/>
                <a:ext cx="2500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491" y="6282980"/>
                <a:ext cx="25006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/>
              <p:cNvSpPr txBox="1"/>
              <p:nvPr/>
            </p:nvSpPr>
            <p:spPr>
              <a:xfrm>
                <a:off x="9252001" y="6283283"/>
                <a:ext cx="10411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𝒕</m:t>
                      </m:r>
                      <m:r>
                        <a:rPr kumimoji="1" lang="en-US" altLang="zh-CN" sz="2800" b="1" i="1" smtClean="0">
                          <a:latin typeface="Cambria Math" charset="0"/>
                        </a:rPr>
                        <m:t>+∆</m:t>
                      </m:r>
                      <m:r>
                        <a:rPr kumimoji="1" lang="en-US" altLang="zh-CN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06" name="文本框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001" y="6283283"/>
                <a:ext cx="104118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25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4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7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0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1" grpId="0" animBg="1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/>
      <p:bldP spid="73" grpId="0"/>
      <p:bldP spid="86" grpId="0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5" grpId="0"/>
      <p:bldP spid="10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3207896" y="5637313"/>
            <a:ext cx="1933731" cy="798524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53198" y="30268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波的相干条件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3198" y="887457"/>
            <a:ext cx="108542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 可以产生干涉现象的波叫做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相干波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，产生相干波的波源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叫做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相干波源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37747" y="2010841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并非任意波在空间叠加都可以产生干涉。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3198" y="276170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相干波的条件：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71452" y="346759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(1).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波源的频率相同；</a:t>
            </a:r>
          </a:p>
        </p:txBody>
      </p:sp>
      <p:sp>
        <p:nvSpPr>
          <p:cNvPr id="9" name="AutoShape 2"/>
          <p:cNvSpPr>
            <a:spLocks/>
          </p:cNvSpPr>
          <p:nvPr/>
        </p:nvSpPr>
        <p:spPr bwMode="auto">
          <a:xfrm>
            <a:off x="1289662" y="3550535"/>
            <a:ext cx="281790" cy="1830936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71452" y="413559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(2).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振动方向相同；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65923" y="4803409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(3).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波源的相位相同或相位差保持稳定。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187006" y="5510646"/>
                <a:ext cx="5473743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006" y="5510646"/>
                <a:ext cx="5473743" cy="92519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87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/>
      <p:bldP spid="4" grpId="0"/>
      <p:bldP spid="5" grpId="0"/>
      <p:bldP spid="6" grpId="0"/>
      <p:bldP spid="9" grpId="0" animBg="1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3198" y="302682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干涉的加强与减弱的条件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442554" y="858607"/>
                <a:ext cx="5455724" cy="1002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3200" i="1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3200" i="1">
                              <a:latin typeface="Cambria Math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func>
                        </m:e>
                      </m:ra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554" y="858607"/>
                <a:ext cx="5455724" cy="10021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375764" y="1802893"/>
                <a:ext cx="5473743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764" y="1802893"/>
                <a:ext cx="5473743" cy="92519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"/>
          <p:cNvSpPr>
            <a:spLocks/>
          </p:cNvSpPr>
          <p:nvPr/>
        </p:nvSpPr>
        <p:spPr bwMode="auto">
          <a:xfrm>
            <a:off x="1046029" y="1148771"/>
            <a:ext cx="239335" cy="1366239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3198" y="2727101"/>
            <a:ext cx="108542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 对于空间位置不同的点，合振动的振幅不同，并且振幅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不随时间变化。</a:t>
            </a:r>
          </a:p>
        </p:txBody>
      </p:sp>
      <p:sp>
        <p:nvSpPr>
          <p:cNvPr id="7" name="椭圆 6"/>
          <p:cNvSpPr/>
          <p:nvPr/>
        </p:nvSpPr>
        <p:spPr>
          <a:xfrm>
            <a:off x="8051240" y="1239224"/>
            <a:ext cx="144000" cy="1440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28886" y="2275180"/>
            <a:ext cx="144000" cy="144000"/>
          </a:xfrm>
          <a:prstGeom prst="ellipse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558372" y="1059502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372" y="1059502"/>
                <a:ext cx="474937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336018" y="2096318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018" y="2096318"/>
                <a:ext cx="474937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/>
          <p:cNvCxnSpPr/>
          <p:nvPr/>
        </p:nvCxnSpPr>
        <p:spPr>
          <a:xfrm flipV="1">
            <a:off x="8204132" y="809050"/>
            <a:ext cx="2712042" cy="481242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0949338" y="718706"/>
            <a:ext cx="144000" cy="144000"/>
          </a:xfrm>
          <a:prstGeom prst="ellipse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1126502" y="576231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6502" y="576231"/>
                <a:ext cx="346249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箭头连接符 13"/>
          <p:cNvCxnSpPr/>
          <p:nvPr/>
        </p:nvCxnSpPr>
        <p:spPr>
          <a:xfrm flipV="1">
            <a:off x="8003749" y="820686"/>
            <a:ext cx="2945589" cy="1484804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9694003" y="464808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003" y="464808"/>
                <a:ext cx="474937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0026283" y="1306756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283" y="1306756"/>
                <a:ext cx="474937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/>
          <p:cNvCxnSpPr/>
          <p:nvPr/>
        </p:nvCxnSpPr>
        <p:spPr>
          <a:xfrm flipV="1">
            <a:off x="8457388" y="857218"/>
            <a:ext cx="983359" cy="167747"/>
          </a:xfrm>
          <a:prstGeom prst="straightConnector1">
            <a:avLst/>
          </a:prstGeom>
          <a:ln w="69850">
            <a:solidFill>
              <a:schemeClr val="accent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V="1">
            <a:off x="8695654" y="1752633"/>
            <a:ext cx="910799" cy="489600"/>
          </a:xfrm>
          <a:prstGeom prst="straightConnector1">
            <a:avLst/>
          </a:prstGeom>
          <a:ln w="69850">
            <a:solidFill>
              <a:srgbClr val="FF5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8648240" y="510734"/>
                <a:ext cx="3318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𝒖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240" y="510734"/>
                <a:ext cx="331821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9018986" y="2012674"/>
                <a:ext cx="3318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𝒖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986" y="2012674"/>
                <a:ext cx="331821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3976338" y="3212615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合振动振幅形成了稳定的分布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610807" y="4124135"/>
                <a:ext cx="10670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07" y="4124135"/>
                <a:ext cx="1067023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utoShape 2"/>
          <p:cNvSpPr>
            <a:spLocks/>
          </p:cNvSpPr>
          <p:nvPr/>
        </p:nvSpPr>
        <p:spPr bwMode="auto">
          <a:xfrm>
            <a:off x="1723778" y="3914600"/>
            <a:ext cx="164985" cy="905979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2358378" y="3822521"/>
                <a:ext cx="366228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±2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kumimoji="1" lang="en-US" altLang="zh-CN" sz="3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3200" b="0" i="1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sz="3200" b="0" i="1" dirty="0" smtClean="0">
                        <a:latin typeface="Cambria Math" charset="0"/>
                      </a:rPr>
                      <m:t>𝑘</m:t>
                    </m:r>
                    <m:r>
                      <a:rPr kumimoji="1" lang="en-US" altLang="zh-CN" sz="3200" b="0" i="1" dirty="0" smtClean="0">
                        <a:latin typeface="Cambria Math" charset="0"/>
                      </a:rPr>
                      <m:t>=0,1,2,⋯)</m:t>
                    </m:r>
                  </m:oMath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378" y="3822521"/>
                <a:ext cx="3662285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997418" y="4401780"/>
                <a:ext cx="44177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±(2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+1)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kumimoji="1" lang="en-US" altLang="zh-CN" sz="3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3200" i="1" dirty="0">
                        <a:latin typeface="Cambria Math" charset="0"/>
                      </a:rPr>
                      <m:t>(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𝑘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=0,1,⋯)</m:t>
                    </m:r>
                  </m:oMath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418" y="4401780"/>
                <a:ext cx="4417748" cy="4924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9180024" y="376782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加强</a:t>
            </a:r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极大</a:t>
            </a:r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180024" y="434686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减弱</a:t>
            </a:r>
            <a:r>
              <a:rPr lang="en-US" altLang="zh-CN" sz="3200" b="1" dirty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极小</a:t>
            </a:r>
            <a:r>
              <a:rPr lang="en-US" altLang="zh-CN" sz="3200" b="1" dirty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solidFill>
                <a:srgbClr val="0066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453197" y="4905090"/>
                <a:ext cx="80514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𝝋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𝝋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，即两波源初始相位相同，则：</a:t>
                </a: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7" y="4905090"/>
                <a:ext cx="8051435" cy="584775"/>
              </a:xfrm>
              <a:prstGeom prst="rect">
                <a:avLst/>
              </a:prstGeom>
              <a:blipFill rotWithShape="0">
                <a:blip r:embed="rId14"/>
                <a:stretch>
                  <a:fillRect l="-1893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/>
          <p:cNvSpPr txBox="1"/>
          <p:nvPr/>
        </p:nvSpPr>
        <p:spPr>
          <a:xfrm>
            <a:off x="558127" y="57039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波程差：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6641394" y="3822521"/>
                <a:ext cx="228889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394" y="3822521"/>
                <a:ext cx="2288895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6551454" y="4425393"/>
                <a:ext cx="25485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hr-HR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454" y="4425393"/>
                <a:ext cx="2548583" cy="49244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2288363" y="5774672"/>
                <a:ext cx="225664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63" y="5774672"/>
                <a:ext cx="2256643" cy="49244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utoShape 2"/>
          <p:cNvSpPr>
            <a:spLocks/>
          </p:cNvSpPr>
          <p:nvPr/>
        </p:nvSpPr>
        <p:spPr bwMode="auto">
          <a:xfrm>
            <a:off x="4672677" y="5556835"/>
            <a:ext cx="187726" cy="1049118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5397217" y="5464756"/>
                <a:ext cx="86459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217" y="5464756"/>
                <a:ext cx="864596" cy="49244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4860403" y="5861082"/>
                <a:ext cx="2236125" cy="93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±(2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403" y="5861082"/>
                <a:ext cx="2236125" cy="93198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7485101" y="5447994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干涉加强</a:t>
            </a:r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相长，极大</a:t>
            </a:r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485101" y="6021178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干涉减弱</a:t>
            </a:r>
            <a:r>
              <a:rPr lang="en-US" altLang="zh-CN" sz="3200" b="1" dirty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相消，极小</a:t>
            </a:r>
            <a:r>
              <a:rPr lang="en-US" altLang="zh-CN" sz="3200" b="1" dirty="0">
                <a:solidFill>
                  <a:srgbClr val="006600"/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3200" b="1" dirty="0">
              <a:solidFill>
                <a:srgbClr val="0066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959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6" grpId="0"/>
      <p:bldP spid="21" grpId="0"/>
      <p:bldP spid="22" grpId="0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animBg="1"/>
      <p:bldP spid="34" grpId="0"/>
      <p:bldP spid="35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11728" y="332994"/>
                <a:ext cx="1105475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：两相干波源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超前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相位</a:t>
                </a:r>
                <a14:m>
                  <m:oMath xmlns:m="http://schemas.openxmlformats.org/officeDocument/2006/math">
                    <m:r>
                      <a:rPr lang="zh-CN" altLang="en-US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𝟐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，两波源相距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𝒍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𝟒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sSub>
                      <m:sSubPr>
                        <m:ctrlPr>
                          <a:rPr lang="en-US" altLang="zh-CN" sz="28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试讨论延长线上波的干涉情况。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8" y="332994"/>
                <a:ext cx="11054758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158" t="-8333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11728" y="128710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  <a:endParaRPr lang="zh-CN" altLang="en-US" sz="28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244199" y="1287101"/>
                <a:ext cx="43813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对于左边延长线上的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点，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199" y="1287101"/>
                <a:ext cx="4381328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2782" t="-13953" r="-1391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连接符 5"/>
          <p:cNvCxnSpPr/>
          <p:nvPr/>
        </p:nvCxnSpPr>
        <p:spPr>
          <a:xfrm>
            <a:off x="5951096" y="1870281"/>
            <a:ext cx="556135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7704942" y="1780281"/>
            <a:ext cx="180000" cy="180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236433" y="1797771"/>
            <a:ext cx="180000" cy="180000"/>
          </a:xfrm>
          <a:prstGeom prst="ellipse">
            <a:avLst/>
          </a:prstGeom>
          <a:solidFill>
            <a:srgbClr val="0000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844658" y="1912812"/>
                <a:ext cx="407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658" y="1912812"/>
                <a:ext cx="40709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6418" r="-4478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866486" y="1900322"/>
                <a:ext cx="407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86" y="1900322"/>
                <a:ext cx="40709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4925" r="-4478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连接符 11"/>
          <p:cNvCxnSpPr/>
          <p:nvPr/>
        </p:nvCxnSpPr>
        <p:spPr>
          <a:xfrm flipV="1">
            <a:off x="7799688" y="1319135"/>
            <a:ext cx="0" cy="396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 flipV="1">
            <a:off x="9311443" y="1324381"/>
            <a:ext cx="0" cy="396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7814678" y="1532125"/>
            <a:ext cx="1496765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8259718" y="1346661"/>
                <a:ext cx="5931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𝝀</m:t>
                      </m:r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𝟒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18" y="1346661"/>
                <a:ext cx="59311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40" r="-1030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椭圆 17"/>
          <p:cNvSpPr/>
          <p:nvPr/>
        </p:nvSpPr>
        <p:spPr>
          <a:xfrm>
            <a:off x="6238407" y="1812761"/>
            <a:ext cx="144000" cy="144000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1022771" y="1815261"/>
            <a:ext cx="144000" cy="144000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连接符 19"/>
          <p:cNvCxnSpPr/>
          <p:nvPr/>
        </p:nvCxnSpPr>
        <p:spPr>
          <a:xfrm flipV="1">
            <a:off x="6310407" y="1331671"/>
            <a:ext cx="0" cy="396000"/>
          </a:xfrm>
          <a:prstGeom prst="line">
            <a:avLst/>
          </a:prstGeom>
          <a:ln w="38100">
            <a:solidFill>
              <a:srgbClr val="CC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 flipV="1">
            <a:off x="6310407" y="2022528"/>
            <a:ext cx="0" cy="645723"/>
          </a:xfrm>
          <a:prstGeom prst="line">
            <a:avLst/>
          </a:prstGeom>
          <a:ln w="38100">
            <a:solidFill>
              <a:srgbClr val="CC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 flipV="1">
            <a:off x="11093866" y="1331884"/>
            <a:ext cx="0" cy="396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 flipV="1">
            <a:off x="11093866" y="2022741"/>
            <a:ext cx="0" cy="645723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 flipV="1">
            <a:off x="7794942" y="2007538"/>
            <a:ext cx="0" cy="645723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 flipV="1">
            <a:off x="9326433" y="2016959"/>
            <a:ext cx="0" cy="645723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H="1">
            <a:off x="6310407" y="1531327"/>
            <a:ext cx="1484536" cy="0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H="1" flipV="1">
            <a:off x="6310406" y="2523176"/>
            <a:ext cx="3016027" cy="0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6902780" y="1330695"/>
                <a:ext cx="4070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780" y="1330695"/>
                <a:ext cx="40709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7463" r="-4478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7190090" y="2292561"/>
                <a:ext cx="4070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090" y="2292561"/>
                <a:ext cx="407098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463" r="-4478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线箭头连接符 35"/>
          <p:cNvCxnSpPr/>
          <p:nvPr/>
        </p:nvCxnSpPr>
        <p:spPr>
          <a:xfrm flipV="1">
            <a:off x="9342408" y="1529671"/>
            <a:ext cx="1731722" cy="3919"/>
          </a:xfrm>
          <a:prstGeom prst="straightConnector1">
            <a:avLst/>
          </a:prstGeom>
          <a:ln w="50800">
            <a:solidFill>
              <a:schemeClr val="accent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 flipV="1">
            <a:off x="7814678" y="2353897"/>
            <a:ext cx="3259452" cy="0"/>
          </a:xfrm>
          <a:prstGeom prst="straightConnector1">
            <a:avLst/>
          </a:prstGeom>
          <a:ln w="50800">
            <a:solidFill>
              <a:schemeClr val="accent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9513565" y="2172641"/>
                <a:ext cx="39748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565" y="2172641"/>
                <a:ext cx="39748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231" r="-6154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9935785" y="1335694"/>
                <a:ext cx="39748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5785" y="1335694"/>
                <a:ext cx="39748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9231" r="-6154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911399" y="1860119"/>
                <a:ext cx="4792016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mr-IN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99" y="1860119"/>
                <a:ext cx="4792016" cy="80945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1468258" y="2684561"/>
                <a:ext cx="2812501" cy="82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mr-IN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CN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58" y="2684561"/>
                <a:ext cx="2812501" cy="82734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/>
          <p:cNvSpPr txBox="1"/>
          <p:nvPr/>
        </p:nvSpPr>
        <p:spPr>
          <a:xfrm>
            <a:off x="4549280" y="283446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干涉加强</a:t>
            </a:r>
            <a:endParaRPr lang="zh-CN" altLang="en-US" sz="28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1244199" y="3676793"/>
                <a:ext cx="44743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对于右边延长线上的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点，</a:t>
                </a: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199" y="3676793"/>
                <a:ext cx="4474302" cy="523220"/>
              </a:xfrm>
              <a:prstGeom prst="rect">
                <a:avLst/>
              </a:prstGeom>
              <a:blipFill rotWithShape="0">
                <a:blip r:embed="rId13"/>
                <a:stretch>
                  <a:fillRect l="-2725" t="-13953" r="-1362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911399" y="4249811"/>
                <a:ext cx="480028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mr-IN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99" y="4249811"/>
                <a:ext cx="4800288" cy="80945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5668015" y="4222056"/>
                <a:ext cx="3162148" cy="82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mr-IN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CN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015" y="4222056"/>
                <a:ext cx="3162148" cy="82734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5977657" y="1919131"/>
                <a:ext cx="296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657" y="1919131"/>
                <a:ext cx="296556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20833" r="-20833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11136791" y="1950847"/>
                <a:ext cx="376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𝑷</m:t>
                      </m:r>
                      <m:r>
                        <a:rPr kumimoji="1" lang="en-US" altLang="zh-CN" sz="2400" b="1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791" y="1950847"/>
                <a:ext cx="376706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20968" t="-1639" r="-17742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/>
          <p:cNvSpPr txBox="1"/>
          <p:nvPr/>
        </p:nvSpPr>
        <p:spPr>
          <a:xfrm>
            <a:off x="9070035" y="439292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干涉减弱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1244199" y="5109061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合成波的能量向左传播加强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5977657" y="5109288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定向辐射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二元端式天线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244199" y="5682079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波源个数越多则定向效果越好！ 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 (</a:t>
            </a:r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天线阵列</a:t>
            </a:r>
            <a:r>
              <a:rPr lang="en-US" altLang="zh-CN" sz="2800" b="1" dirty="0">
                <a:latin typeface="SimHei" charset="-122"/>
                <a:ea typeface="SimHei" charset="-122"/>
                <a:cs typeface="SimHei" charset="-122"/>
              </a:rPr>
              <a:t>)</a:t>
            </a:r>
            <a:endParaRPr lang="zh-CN" altLang="en-US" sz="2800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92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 animBg="1"/>
      <p:bldP spid="19" grpId="0" animBg="1"/>
      <p:bldP spid="34" grpId="0" animBg="1"/>
      <p:bldP spid="35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3198" y="302682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四 驻波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3198" y="88745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1.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驻波的形成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3198" y="1472232"/>
            <a:ext cx="104438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 两列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振幅相等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的相干波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相向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而行，在相遇的区域叠加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发生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干涉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，形成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驻波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3198" y="254945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驻波的波函数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3198" y="3134225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考虑两列平面简谐波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4447597" y="2743492"/>
            <a:ext cx="239335" cy="1366239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803346" y="2549450"/>
                <a:ext cx="3835089" cy="840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mr-IN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346" y="2549450"/>
                <a:ext cx="3835089" cy="8402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803346" y="3426611"/>
                <a:ext cx="3835089" cy="840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mr-IN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346" y="3426611"/>
                <a:ext cx="3835089" cy="8402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453198" y="3901303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合成波的波函数：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251484" y="4335598"/>
                <a:ext cx="8519512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i="1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mr-IN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484" y="4335598"/>
                <a:ext cx="8519512" cy="8434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617244" y="5259458"/>
                <a:ext cx="4199098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=2</m:t>
                      </m:r>
                      <m:r>
                        <a:rPr kumimoji="1" lang="en-US" altLang="zh-CN" sz="3200" i="1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244" y="5259458"/>
                <a:ext cx="4199098" cy="84343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5154378" y="6124952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驻波方程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729576" y="5178137"/>
                <a:ext cx="4375237" cy="935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=2</m:t>
                      </m:r>
                      <m:r>
                        <a:rPr kumimoji="1" lang="en-US" altLang="zh-CN" sz="3200" i="1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576" y="5178137"/>
                <a:ext cx="4375237" cy="93564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椭圆 14"/>
          <p:cNvSpPr/>
          <p:nvPr/>
        </p:nvSpPr>
        <p:spPr>
          <a:xfrm>
            <a:off x="6370694" y="932902"/>
            <a:ext cx="144000" cy="144000"/>
          </a:xfrm>
          <a:prstGeom prst="ellipse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0026395" y="941106"/>
            <a:ext cx="144000" cy="144000"/>
          </a:xfrm>
          <a:prstGeom prst="ellipse">
            <a:avLst/>
          </a:prstGeom>
          <a:solidFill>
            <a:srgbClr val="0000FF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5877826" y="753180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826" y="753180"/>
                <a:ext cx="474937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232489" y="775390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2489" y="775390"/>
                <a:ext cx="474937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/>
          <p:cNvCxnSpPr/>
          <p:nvPr/>
        </p:nvCxnSpPr>
        <p:spPr>
          <a:xfrm>
            <a:off x="6698963" y="1014416"/>
            <a:ext cx="995626" cy="0"/>
          </a:xfrm>
          <a:prstGeom prst="straightConnector1">
            <a:avLst/>
          </a:prstGeom>
          <a:ln w="6985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 flipH="1" flipV="1">
            <a:off x="8884652" y="1013106"/>
            <a:ext cx="997200" cy="0"/>
          </a:xfrm>
          <a:prstGeom prst="straightConnector1">
            <a:avLst/>
          </a:prstGeom>
          <a:ln w="69850">
            <a:solidFill>
              <a:schemeClr val="accent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6929410" y="470595"/>
                <a:ext cx="3318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𝒖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410" y="470595"/>
                <a:ext cx="331821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9383252" y="510219"/>
                <a:ext cx="3318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𝒖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252" y="510219"/>
                <a:ext cx="331821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56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/>
      <p:bldP spid="18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3198" y="302682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2.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 驻波的特征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30199" y="943729"/>
                <a:ext cx="4725461" cy="9356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=2</m:t>
                      </m:r>
                      <m:r>
                        <a:rPr kumimoji="1" lang="en-US" altLang="zh-CN" sz="3200" i="1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99" y="943729"/>
                <a:ext cx="4725461" cy="9356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53198" y="1935642"/>
                <a:ext cx="5346335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(1).</a:t>
                </a:r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各点均做周期相同的谐</a:t>
                </a:r>
                <a:endParaRPr lang="en-US" altLang="zh-CN" sz="32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振动，但振幅与位置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</m:oMath>
                </a14:m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有关。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8" y="1935642"/>
                <a:ext cx="5346335" cy="1077218"/>
              </a:xfrm>
              <a:prstGeom prst="rect">
                <a:avLst/>
              </a:prstGeom>
              <a:blipFill rotWithShape="0">
                <a:blip r:embed="rId4"/>
                <a:stretch>
                  <a:fillRect l="-2851" t="-7386" r="-2395" b="-16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29" y="270909"/>
            <a:ext cx="5857627" cy="4126659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281179" y="943729"/>
            <a:ext cx="2504051" cy="991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53198" y="3040996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不同位置质点的合振幅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773986" y="3653907"/>
                <a:ext cx="3735638" cy="9384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𝑆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hr-HR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86" y="3653907"/>
                <a:ext cx="3735638" cy="93846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utoShape 2"/>
          <p:cNvSpPr>
            <a:spLocks/>
          </p:cNvSpPr>
          <p:nvPr/>
        </p:nvSpPr>
        <p:spPr bwMode="auto">
          <a:xfrm>
            <a:off x="1223426" y="4926522"/>
            <a:ext cx="239335" cy="1152351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1628800" y="4856182"/>
                <a:ext cx="2220351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max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=2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00" y="4856182"/>
                <a:ext cx="2220351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1685072" y="5635700"/>
                <a:ext cx="1878399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mi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072" y="5635700"/>
                <a:ext cx="1878399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5"/>
          <p:cNvGrpSpPr>
            <a:grpSpLocks/>
          </p:cNvGrpSpPr>
          <p:nvPr/>
        </p:nvGrpSpPr>
        <p:grpSpPr bwMode="auto">
          <a:xfrm>
            <a:off x="6788905" y="4643753"/>
            <a:ext cx="4267200" cy="1828800"/>
            <a:chOff x="2064" y="0"/>
            <a:chExt cx="3552" cy="1248"/>
          </a:xfrm>
        </p:grpSpPr>
        <p:pic>
          <p:nvPicPr>
            <p:cNvPr id="32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288"/>
              <a:ext cx="3024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Line 7"/>
            <p:cNvSpPr>
              <a:spLocks noChangeShapeType="1"/>
            </p:cNvSpPr>
            <p:nvPr/>
          </p:nvSpPr>
          <p:spPr bwMode="auto">
            <a:xfrm>
              <a:off x="2544" y="96"/>
              <a:ext cx="0" cy="11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8"/>
            <p:cNvSpPr>
              <a:spLocks noChangeShapeType="1"/>
            </p:cNvSpPr>
            <p:nvPr/>
          </p:nvSpPr>
          <p:spPr bwMode="auto">
            <a:xfrm>
              <a:off x="2064" y="672"/>
              <a:ext cx="33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Oval 9"/>
            <p:cNvSpPr>
              <a:spLocks noChangeArrowheads="1"/>
            </p:cNvSpPr>
            <p:nvPr/>
          </p:nvSpPr>
          <p:spPr bwMode="auto">
            <a:xfrm>
              <a:off x="2832" y="624"/>
              <a:ext cx="96" cy="96"/>
            </a:xfrm>
            <a:prstGeom prst="ellipse">
              <a:avLst/>
            </a:prstGeom>
            <a:solidFill>
              <a:srgbClr val="FF2D2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" name="Oval 10"/>
            <p:cNvSpPr>
              <a:spLocks noChangeArrowheads="1"/>
            </p:cNvSpPr>
            <p:nvPr/>
          </p:nvSpPr>
          <p:spPr bwMode="auto">
            <a:xfrm>
              <a:off x="2160" y="624"/>
              <a:ext cx="96" cy="96"/>
            </a:xfrm>
            <a:prstGeom prst="ellipse">
              <a:avLst/>
            </a:prstGeom>
            <a:solidFill>
              <a:srgbClr val="FF2D2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7" name="Oval 11"/>
            <p:cNvSpPr>
              <a:spLocks noChangeArrowheads="1"/>
            </p:cNvSpPr>
            <p:nvPr/>
          </p:nvSpPr>
          <p:spPr bwMode="auto">
            <a:xfrm>
              <a:off x="3600" y="624"/>
              <a:ext cx="96" cy="96"/>
            </a:xfrm>
            <a:prstGeom prst="ellipse">
              <a:avLst/>
            </a:prstGeom>
            <a:solidFill>
              <a:srgbClr val="FF2D2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" name="Oval 12"/>
            <p:cNvSpPr>
              <a:spLocks noChangeArrowheads="1"/>
            </p:cNvSpPr>
            <p:nvPr/>
          </p:nvSpPr>
          <p:spPr bwMode="auto">
            <a:xfrm>
              <a:off x="4272" y="624"/>
              <a:ext cx="96" cy="96"/>
            </a:xfrm>
            <a:prstGeom prst="ellipse">
              <a:avLst/>
            </a:prstGeom>
            <a:solidFill>
              <a:srgbClr val="FF2D2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" name="Oval 13"/>
            <p:cNvSpPr>
              <a:spLocks noChangeArrowheads="1"/>
            </p:cNvSpPr>
            <p:nvPr/>
          </p:nvSpPr>
          <p:spPr bwMode="auto">
            <a:xfrm>
              <a:off x="4992" y="624"/>
              <a:ext cx="96" cy="96"/>
            </a:xfrm>
            <a:prstGeom prst="ellipse">
              <a:avLst/>
            </a:prstGeom>
            <a:solidFill>
              <a:srgbClr val="FF2D2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" name="Oval 14"/>
            <p:cNvSpPr>
              <a:spLocks noChangeArrowheads="1"/>
            </p:cNvSpPr>
            <p:nvPr/>
          </p:nvSpPr>
          <p:spPr bwMode="auto">
            <a:xfrm>
              <a:off x="2496" y="240"/>
              <a:ext cx="96" cy="96"/>
            </a:xfrm>
            <a:prstGeom prst="ellipse">
              <a:avLst/>
            </a:prstGeom>
            <a:solidFill>
              <a:srgbClr val="FF2D2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" name="Oval 15"/>
            <p:cNvSpPr>
              <a:spLocks noChangeArrowheads="1"/>
            </p:cNvSpPr>
            <p:nvPr/>
          </p:nvSpPr>
          <p:spPr bwMode="auto">
            <a:xfrm>
              <a:off x="3216" y="1008"/>
              <a:ext cx="96" cy="96"/>
            </a:xfrm>
            <a:prstGeom prst="ellipse">
              <a:avLst/>
            </a:prstGeom>
            <a:solidFill>
              <a:srgbClr val="FF2D2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42" name="Object 18"/>
            <p:cNvGraphicFramePr>
              <a:graphicFrameLocks noChangeAspect="1"/>
            </p:cNvGraphicFramePr>
            <p:nvPr/>
          </p:nvGraphicFramePr>
          <p:xfrm>
            <a:off x="5376" y="576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39680" imgH="139680" progId="Equation.3">
                    <p:embed/>
                  </p:oleObj>
                </mc:Choice>
                <mc:Fallback>
                  <p:oleObj name="公式" r:id="rId10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6" y="576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19"/>
            <p:cNvGraphicFramePr>
              <a:graphicFrameLocks noChangeAspect="1"/>
            </p:cNvGraphicFramePr>
            <p:nvPr/>
          </p:nvGraphicFramePr>
          <p:xfrm>
            <a:off x="2592" y="0"/>
            <a:ext cx="20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139680" imgH="164880" progId="Equation.3">
                    <p:embed/>
                  </p:oleObj>
                </mc:Choice>
                <mc:Fallback>
                  <p:oleObj name="公式" r:id="rId12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0"/>
                          <a:ext cx="20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20"/>
            <p:cNvGraphicFramePr>
              <a:graphicFrameLocks noChangeAspect="1"/>
            </p:cNvGraphicFramePr>
            <p:nvPr/>
          </p:nvGraphicFramePr>
          <p:xfrm>
            <a:off x="2352" y="336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164880" imgH="164880" progId="Equation.3">
                    <p:embed/>
                  </p:oleObj>
                </mc:Choice>
                <mc:Fallback>
                  <p:oleObj name="公式" r:id="rId14" imgW="1648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336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21"/>
            <p:cNvGraphicFramePr>
              <a:graphicFrameLocks noChangeAspect="1"/>
            </p:cNvGraphicFramePr>
            <p:nvPr/>
          </p:nvGraphicFramePr>
          <p:xfrm>
            <a:off x="2208" y="144"/>
            <a:ext cx="316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241200" imgH="164880" progId="Equation.3">
                    <p:embed/>
                  </p:oleObj>
                </mc:Choice>
                <mc:Fallback>
                  <p:oleObj name="公式" r:id="rId16" imgW="24120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144"/>
                          <a:ext cx="316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" name="Line 20"/>
            <p:cNvSpPr>
              <a:spLocks noChangeShapeType="1"/>
            </p:cNvSpPr>
            <p:nvPr/>
          </p:nvSpPr>
          <p:spPr bwMode="auto">
            <a:xfrm>
              <a:off x="2880" y="576"/>
              <a:ext cx="336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Line 21"/>
            <p:cNvSpPr>
              <a:spLocks noChangeShapeType="1"/>
            </p:cNvSpPr>
            <p:nvPr/>
          </p:nvSpPr>
          <p:spPr bwMode="auto">
            <a:xfrm flipH="1">
              <a:off x="2544" y="720"/>
              <a:ext cx="288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8" name="Object 22"/>
            <p:cNvGraphicFramePr>
              <a:graphicFrameLocks noChangeAspect="1"/>
            </p:cNvGraphicFramePr>
            <p:nvPr/>
          </p:nvGraphicFramePr>
          <p:xfrm>
            <a:off x="3216" y="96"/>
            <a:ext cx="432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8" imgW="330120" imgH="177480" progId="Equation.3">
                    <p:embed/>
                  </p:oleObj>
                </mc:Choice>
                <mc:Fallback>
                  <p:oleObj name="公式" r:id="rId18" imgW="3301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96"/>
                          <a:ext cx="432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23"/>
            <p:cNvGraphicFramePr>
              <a:graphicFrameLocks noChangeAspect="1"/>
            </p:cNvGraphicFramePr>
            <p:nvPr/>
          </p:nvGraphicFramePr>
          <p:xfrm>
            <a:off x="2400" y="672"/>
            <a:ext cx="129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0" imgW="126720" imgH="139680" progId="Equation.3">
                    <p:embed/>
                  </p:oleObj>
                </mc:Choice>
                <mc:Fallback>
                  <p:oleObj name="公式" r:id="rId20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672"/>
                          <a:ext cx="129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" name="文本框 49"/>
          <p:cNvSpPr txBox="1"/>
          <p:nvPr/>
        </p:nvSpPr>
        <p:spPr>
          <a:xfrm>
            <a:off x="4144001" y="4768737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波腹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4142333" y="5589533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---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波节</a:t>
            </a:r>
          </a:p>
        </p:txBody>
      </p:sp>
    </p:spTree>
    <p:extLst>
      <p:ext uri="{BB962C8B-B14F-4D97-AF65-F5344CB8AC3E}">
        <p14:creationId xmlns:p14="http://schemas.microsoft.com/office/powerpoint/2010/main" val="5775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26" grpId="0"/>
      <p:bldP spid="27" grpId="0"/>
      <p:bldP spid="28" grpId="0" animBg="1"/>
      <p:bldP spid="29" grpId="0"/>
      <p:bldP spid="30" grpId="0"/>
      <p:bldP spid="50" grpId="0"/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457070" y="506438"/>
            <a:ext cx="4894456" cy="2294448"/>
            <a:chOff x="2064" y="0"/>
            <a:chExt cx="3552" cy="1248"/>
          </a:xfrm>
        </p:grpSpPr>
        <p:pic>
          <p:nvPicPr>
            <p:cNvPr id="3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288"/>
              <a:ext cx="3024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Line 7"/>
            <p:cNvSpPr>
              <a:spLocks noChangeShapeType="1"/>
            </p:cNvSpPr>
            <p:nvPr/>
          </p:nvSpPr>
          <p:spPr bwMode="auto">
            <a:xfrm>
              <a:off x="2544" y="96"/>
              <a:ext cx="0" cy="11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" name="Line 8"/>
            <p:cNvSpPr>
              <a:spLocks noChangeShapeType="1"/>
            </p:cNvSpPr>
            <p:nvPr/>
          </p:nvSpPr>
          <p:spPr bwMode="auto">
            <a:xfrm>
              <a:off x="2064" y="672"/>
              <a:ext cx="33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2832" y="624"/>
              <a:ext cx="96" cy="96"/>
            </a:xfrm>
            <a:prstGeom prst="ellipse">
              <a:avLst/>
            </a:prstGeom>
            <a:solidFill>
              <a:srgbClr val="FF2D2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2160" y="624"/>
              <a:ext cx="96" cy="96"/>
            </a:xfrm>
            <a:prstGeom prst="ellipse">
              <a:avLst/>
            </a:prstGeom>
            <a:solidFill>
              <a:srgbClr val="FF2D2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3600" y="624"/>
              <a:ext cx="96" cy="96"/>
            </a:xfrm>
            <a:prstGeom prst="ellipse">
              <a:avLst/>
            </a:prstGeom>
            <a:solidFill>
              <a:srgbClr val="FF2D2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272" y="624"/>
              <a:ext cx="96" cy="96"/>
            </a:xfrm>
            <a:prstGeom prst="ellipse">
              <a:avLst/>
            </a:prstGeom>
            <a:solidFill>
              <a:srgbClr val="FF2D2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992" y="624"/>
              <a:ext cx="96" cy="96"/>
            </a:xfrm>
            <a:prstGeom prst="ellipse">
              <a:avLst/>
            </a:prstGeom>
            <a:solidFill>
              <a:srgbClr val="FF2D2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2496" y="240"/>
              <a:ext cx="96" cy="96"/>
            </a:xfrm>
            <a:prstGeom prst="ellipse">
              <a:avLst/>
            </a:prstGeom>
            <a:solidFill>
              <a:srgbClr val="FF2D2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3216" y="1008"/>
              <a:ext cx="96" cy="96"/>
            </a:xfrm>
            <a:prstGeom prst="ellipse">
              <a:avLst/>
            </a:prstGeom>
            <a:solidFill>
              <a:srgbClr val="FF2D2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13" name="Object 18"/>
            <p:cNvGraphicFramePr>
              <a:graphicFrameLocks noChangeAspect="1"/>
            </p:cNvGraphicFramePr>
            <p:nvPr/>
          </p:nvGraphicFramePr>
          <p:xfrm>
            <a:off x="5376" y="576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139680" imgH="139680" progId="Equation.3">
                    <p:embed/>
                  </p:oleObj>
                </mc:Choice>
                <mc:Fallback>
                  <p:oleObj name="公式" r:id="rId3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6" y="576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9"/>
            <p:cNvGraphicFramePr>
              <a:graphicFrameLocks noChangeAspect="1"/>
            </p:cNvGraphicFramePr>
            <p:nvPr/>
          </p:nvGraphicFramePr>
          <p:xfrm>
            <a:off x="2592" y="0"/>
            <a:ext cx="20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139680" imgH="164880" progId="Equation.3">
                    <p:embed/>
                  </p:oleObj>
                </mc:Choice>
                <mc:Fallback>
                  <p:oleObj name="公式" r:id="rId5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0"/>
                          <a:ext cx="20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20"/>
            <p:cNvGraphicFramePr>
              <a:graphicFrameLocks noChangeAspect="1"/>
            </p:cNvGraphicFramePr>
            <p:nvPr/>
          </p:nvGraphicFramePr>
          <p:xfrm>
            <a:off x="2352" y="336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164880" imgH="164880" progId="Equation.3">
                    <p:embed/>
                  </p:oleObj>
                </mc:Choice>
                <mc:Fallback>
                  <p:oleObj name="公式" r:id="rId7" imgW="1648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336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21"/>
            <p:cNvGraphicFramePr>
              <a:graphicFrameLocks noChangeAspect="1"/>
            </p:cNvGraphicFramePr>
            <p:nvPr/>
          </p:nvGraphicFramePr>
          <p:xfrm>
            <a:off x="2208" y="144"/>
            <a:ext cx="316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241200" imgH="164880" progId="Equation.3">
                    <p:embed/>
                  </p:oleObj>
                </mc:Choice>
                <mc:Fallback>
                  <p:oleObj name="公式" r:id="rId9" imgW="24120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144"/>
                          <a:ext cx="316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Line 20"/>
            <p:cNvSpPr>
              <a:spLocks noChangeShapeType="1"/>
            </p:cNvSpPr>
            <p:nvPr/>
          </p:nvSpPr>
          <p:spPr bwMode="auto">
            <a:xfrm>
              <a:off x="2880" y="576"/>
              <a:ext cx="336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21"/>
            <p:cNvSpPr>
              <a:spLocks noChangeShapeType="1"/>
            </p:cNvSpPr>
            <p:nvPr/>
          </p:nvSpPr>
          <p:spPr bwMode="auto">
            <a:xfrm flipH="1">
              <a:off x="2544" y="720"/>
              <a:ext cx="288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" name="Object 22"/>
            <p:cNvGraphicFramePr>
              <a:graphicFrameLocks noChangeAspect="1"/>
            </p:cNvGraphicFramePr>
            <p:nvPr/>
          </p:nvGraphicFramePr>
          <p:xfrm>
            <a:off x="3216" y="96"/>
            <a:ext cx="432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330120" imgH="177480" progId="Equation.3">
                    <p:embed/>
                  </p:oleObj>
                </mc:Choice>
                <mc:Fallback>
                  <p:oleObj name="公式" r:id="rId11" imgW="3301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96"/>
                          <a:ext cx="432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23"/>
            <p:cNvGraphicFramePr>
              <a:graphicFrameLocks noChangeAspect="1"/>
            </p:cNvGraphicFramePr>
            <p:nvPr/>
          </p:nvGraphicFramePr>
          <p:xfrm>
            <a:off x="2400" y="672"/>
            <a:ext cx="129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126720" imgH="139680" progId="Equation.3">
                    <p:embed/>
                  </p:oleObj>
                </mc:Choice>
                <mc:Fallback>
                  <p:oleObj name="公式" r:id="rId13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672"/>
                          <a:ext cx="129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文本框 20"/>
          <p:cNvSpPr txBox="1"/>
          <p:nvPr/>
        </p:nvSpPr>
        <p:spPr>
          <a:xfrm>
            <a:off x="852161" y="51977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波腹：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2261538" y="320004"/>
                <a:ext cx="2967479" cy="9384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hr-HR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538" y="320004"/>
                <a:ext cx="2967479" cy="93846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533124" y="1290050"/>
                <a:ext cx="2210092" cy="92519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24" y="1290050"/>
                <a:ext cx="2210092" cy="92519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右箭头 23"/>
          <p:cNvSpPr/>
          <p:nvPr/>
        </p:nvSpPr>
        <p:spPr>
          <a:xfrm>
            <a:off x="2911175" y="1666543"/>
            <a:ext cx="618978" cy="322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3670462" y="1283254"/>
                <a:ext cx="1717137" cy="9319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462" y="1283254"/>
                <a:ext cx="1717137" cy="931986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533124" y="2493938"/>
                <a:ext cx="2241704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=0,1,2,⋯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24" y="2493938"/>
                <a:ext cx="2241704" cy="49244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3106379" y="2204898"/>
                <a:ext cx="3112647" cy="9319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=0,±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379" y="2204898"/>
                <a:ext cx="3112647" cy="931986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852161" y="332648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波节：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2261538" y="3126716"/>
                <a:ext cx="2967479" cy="9384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hr-HR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mr-IN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kumimoji="1"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538" y="3126716"/>
                <a:ext cx="2967479" cy="93846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378378" y="4096762"/>
                <a:ext cx="3574184" cy="92519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=±(2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78" y="4096762"/>
                <a:ext cx="3574184" cy="92519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右箭头 30"/>
          <p:cNvSpPr/>
          <p:nvPr/>
        </p:nvSpPr>
        <p:spPr>
          <a:xfrm>
            <a:off x="4050655" y="4473255"/>
            <a:ext cx="618978" cy="322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4767738" y="4089966"/>
                <a:ext cx="3000758" cy="9319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=±(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38" y="4089966"/>
                <a:ext cx="3000758" cy="931986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378378" y="5314718"/>
                <a:ext cx="2241704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=0,1,2,⋯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78" y="5314718"/>
                <a:ext cx="2241704" cy="492443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2951633" y="5025678"/>
                <a:ext cx="3096104" cy="9319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kumimoji="1"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633" y="5025678"/>
                <a:ext cx="3096104" cy="931986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7812966" y="305193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相邻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9642197" y="305193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之间间隔：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727582" y="281736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波腹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738945" y="330881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8786935" y="3855857"/>
                <a:ext cx="1349728" cy="9319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6935" y="3855857"/>
                <a:ext cx="1349728" cy="931986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/>
          <p:cNvSpPr txBox="1"/>
          <p:nvPr/>
        </p:nvSpPr>
        <p:spPr>
          <a:xfrm>
            <a:off x="7812966" y="4894443"/>
            <a:ext cx="3877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波腹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与相邻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波节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之间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间隔：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9013261" y="5615107"/>
                <a:ext cx="1349728" cy="9319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261" y="5615107"/>
                <a:ext cx="1349728" cy="931986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/>
          <p:cNvSpPr txBox="1"/>
          <p:nvPr/>
        </p:nvSpPr>
        <p:spPr>
          <a:xfrm>
            <a:off x="1012640" y="598806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波腹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与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波节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交替出现</a:t>
            </a:r>
          </a:p>
        </p:txBody>
      </p:sp>
    </p:spTree>
    <p:extLst>
      <p:ext uri="{BB962C8B-B14F-4D97-AF65-F5344CB8AC3E}">
        <p14:creationId xmlns:p14="http://schemas.microsoft.com/office/powerpoint/2010/main" val="68258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3198" y="302682"/>
            <a:ext cx="55194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(2).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驻波中各质点的振动状态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    不传播</a:t>
            </a: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6868261" y="1419927"/>
            <a:ext cx="4318780" cy="1820297"/>
            <a:chOff x="2064" y="0"/>
            <a:chExt cx="3552" cy="1248"/>
          </a:xfrm>
        </p:grpSpPr>
        <p:pic>
          <p:nvPicPr>
            <p:cNvPr id="4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288"/>
              <a:ext cx="3024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Line 7"/>
            <p:cNvSpPr>
              <a:spLocks noChangeShapeType="1"/>
            </p:cNvSpPr>
            <p:nvPr/>
          </p:nvSpPr>
          <p:spPr bwMode="auto">
            <a:xfrm>
              <a:off x="2544" y="96"/>
              <a:ext cx="0" cy="11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>
              <a:off x="2064" y="672"/>
              <a:ext cx="33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2832" y="624"/>
              <a:ext cx="96" cy="96"/>
            </a:xfrm>
            <a:prstGeom prst="ellipse">
              <a:avLst/>
            </a:prstGeom>
            <a:solidFill>
              <a:srgbClr val="FF2D2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2160" y="624"/>
              <a:ext cx="96" cy="96"/>
            </a:xfrm>
            <a:prstGeom prst="ellipse">
              <a:avLst/>
            </a:prstGeom>
            <a:solidFill>
              <a:srgbClr val="FF2D2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3600" y="624"/>
              <a:ext cx="96" cy="96"/>
            </a:xfrm>
            <a:prstGeom prst="ellipse">
              <a:avLst/>
            </a:prstGeom>
            <a:solidFill>
              <a:srgbClr val="FF2D2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4272" y="624"/>
              <a:ext cx="96" cy="96"/>
            </a:xfrm>
            <a:prstGeom prst="ellipse">
              <a:avLst/>
            </a:prstGeom>
            <a:solidFill>
              <a:srgbClr val="FF2D2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" name="Oval 13"/>
            <p:cNvSpPr>
              <a:spLocks noChangeArrowheads="1"/>
            </p:cNvSpPr>
            <p:nvPr/>
          </p:nvSpPr>
          <p:spPr bwMode="auto">
            <a:xfrm>
              <a:off x="4992" y="624"/>
              <a:ext cx="96" cy="96"/>
            </a:xfrm>
            <a:prstGeom prst="ellipse">
              <a:avLst/>
            </a:prstGeom>
            <a:solidFill>
              <a:srgbClr val="FF2D2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2496" y="240"/>
              <a:ext cx="96" cy="96"/>
            </a:xfrm>
            <a:prstGeom prst="ellipse">
              <a:avLst/>
            </a:prstGeom>
            <a:solidFill>
              <a:srgbClr val="FF2D2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3216" y="1008"/>
              <a:ext cx="96" cy="96"/>
            </a:xfrm>
            <a:prstGeom prst="ellipse">
              <a:avLst/>
            </a:prstGeom>
            <a:solidFill>
              <a:srgbClr val="FF2D2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14" name="Object 18"/>
            <p:cNvGraphicFramePr>
              <a:graphicFrameLocks noChangeAspect="1"/>
            </p:cNvGraphicFramePr>
            <p:nvPr/>
          </p:nvGraphicFramePr>
          <p:xfrm>
            <a:off x="5376" y="576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139680" imgH="139680" progId="Equation.3">
                    <p:embed/>
                  </p:oleObj>
                </mc:Choice>
                <mc:Fallback>
                  <p:oleObj name="公式" r:id="rId3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6" y="576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9"/>
            <p:cNvGraphicFramePr>
              <a:graphicFrameLocks noChangeAspect="1"/>
            </p:cNvGraphicFramePr>
            <p:nvPr/>
          </p:nvGraphicFramePr>
          <p:xfrm>
            <a:off x="2592" y="0"/>
            <a:ext cx="20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139680" imgH="164880" progId="Equation.3">
                    <p:embed/>
                  </p:oleObj>
                </mc:Choice>
                <mc:Fallback>
                  <p:oleObj name="公式" r:id="rId5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0"/>
                          <a:ext cx="20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20"/>
            <p:cNvGraphicFramePr>
              <a:graphicFrameLocks noChangeAspect="1"/>
            </p:cNvGraphicFramePr>
            <p:nvPr/>
          </p:nvGraphicFramePr>
          <p:xfrm>
            <a:off x="2352" y="336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164880" imgH="164880" progId="Equation.3">
                    <p:embed/>
                  </p:oleObj>
                </mc:Choice>
                <mc:Fallback>
                  <p:oleObj name="公式" r:id="rId7" imgW="1648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336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21"/>
            <p:cNvGraphicFramePr>
              <a:graphicFrameLocks noChangeAspect="1"/>
            </p:cNvGraphicFramePr>
            <p:nvPr/>
          </p:nvGraphicFramePr>
          <p:xfrm>
            <a:off x="2208" y="144"/>
            <a:ext cx="316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241200" imgH="164880" progId="Equation.3">
                    <p:embed/>
                  </p:oleObj>
                </mc:Choice>
                <mc:Fallback>
                  <p:oleObj name="公式" r:id="rId9" imgW="24120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144"/>
                          <a:ext cx="316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2880" y="576"/>
              <a:ext cx="336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21"/>
            <p:cNvSpPr>
              <a:spLocks noChangeShapeType="1"/>
            </p:cNvSpPr>
            <p:nvPr/>
          </p:nvSpPr>
          <p:spPr bwMode="auto">
            <a:xfrm flipH="1">
              <a:off x="2544" y="720"/>
              <a:ext cx="288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" name="Object 22"/>
            <p:cNvGraphicFramePr>
              <a:graphicFrameLocks noChangeAspect="1"/>
            </p:cNvGraphicFramePr>
            <p:nvPr/>
          </p:nvGraphicFramePr>
          <p:xfrm>
            <a:off x="3216" y="96"/>
            <a:ext cx="432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330120" imgH="177480" progId="Equation.3">
                    <p:embed/>
                  </p:oleObj>
                </mc:Choice>
                <mc:Fallback>
                  <p:oleObj name="公式" r:id="rId11" imgW="3301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96"/>
                          <a:ext cx="432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3"/>
            <p:cNvGraphicFramePr>
              <a:graphicFrameLocks noChangeAspect="1"/>
            </p:cNvGraphicFramePr>
            <p:nvPr/>
          </p:nvGraphicFramePr>
          <p:xfrm>
            <a:off x="2400" y="672"/>
            <a:ext cx="129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126720" imgH="139680" progId="Equation.3">
                    <p:embed/>
                  </p:oleObj>
                </mc:Choice>
                <mc:Fallback>
                  <p:oleObj name="公式" r:id="rId13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672"/>
                          <a:ext cx="129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文本框 21"/>
          <p:cNvSpPr txBox="1"/>
          <p:nvPr/>
        </p:nvSpPr>
        <p:spPr>
          <a:xfrm>
            <a:off x="771313" y="137990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波形不动，分段振动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45021" y="2006654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(3).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相邻波节之间的质点同相位，</a:t>
            </a:r>
            <a:endParaRPr lang="en-US" altLang="zh-CN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    任一波节两侧的质点反相位。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686907" y="3238393"/>
                <a:ext cx="2766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处位移：</a:t>
                </a: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7" y="3238393"/>
                <a:ext cx="2766527" cy="584775"/>
              </a:xfrm>
              <a:prstGeom prst="rect">
                <a:avLst/>
              </a:prstGeom>
              <a:blipFill rotWithShape="0">
                <a:blip r:embed="rId16"/>
                <a:stretch>
                  <a:fillRect l="-5727" t="-16667" r="-1322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3234598" y="3068853"/>
                <a:ext cx="4419094" cy="81855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=2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kumimoji="1" lang="en-US" altLang="zh-CN" sz="280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98" y="3068853"/>
                <a:ext cx="4419094" cy="81855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02215" y="3929612"/>
            <a:ext cx="4011709" cy="1489743"/>
          </a:xfrm>
          <a:prstGeom prst="rect">
            <a:avLst/>
          </a:prstGeom>
        </p:spPr>
      </p:pic>
      <p:cxnSp>
        <p:nvCxnSpPr>
          <p:cNvPr id="29" name="直线连接符 28"/>
          <p:cNvCxnSpPr/>
          <p:nvPr/>
        </p:nvCxnSpPr>
        <p:spPr>
          <a:xfrm>
            <a:off x="6641219" y="4667571"/>
            <a:ext cx="45071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8123695" y="4590733"/>
            <a:ext cx="144000" cy="144000"/>
          </a:xfrm>
          <a:prstGeom prst="ellipse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7954381" y="4707291"/>
                <a:ext cx="4103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381" y="4707291"/>
                <a:ext cx="410305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8955" r="-5970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/>
          <p:cNvCxnSpPr/>
          <p:nvPr/>
        </p:nvCxnSpPr>
        <p:spPr>
          <a:xfrm flipH="1" flipV="1">
            <a:off x="8193832" y="3978474"/>
            <a:ext cx="0" cy="629647"/>
          </a:xfrm>
          <a:prstGeom prst="straightConnector1">
            <a:avLst/>
          </a:prstGeom>
          <a:ln w="38100">
            <a:solidFill>
              <a:srgbClr val="FF5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686906" y="3852559"/>
                <a:ext cx="5127173" cy="809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同时刻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𝝀</m:t>
                        </m:r>
                      </m:num>
                      <m:den>
                        <m:r>
                          <a:rPr lang="en-US" altLang="zh-CN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处位移：</a:t>
                </a: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6" y="3852559"/>
                <a:ext cx="5127173" cy="809645"/>
              </a:xfrm>
              <a:prstGeom prst="rect">
                <a:avLst/>
              </a:prstGeom>
              <a:blipFill rotWithShape="0">
                <a:blip r:embed="rId20"/>
                <a:stretch>
                  <a:fillRect l="-3092" r="-2259" b="-6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6589355" y="323387"/>
                <a:ext cx="4725461" cy="935641"/>
              </a:xfrm>
              <a:prstGeom prst="rect">
                <a:avLst/>
              </a:prstGeom>
              <a:noFill/>
              <a:ln w="38100">
                <a:solidFill>
                  <a:srgbClr val="FF5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=2</m:t>
                      </m:r>
                      <m:r>
                        <a:rPr kumimoji="1" lang="en-US" altLang="zh-CN" sz="3200" i="1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355" y="323387"/>
                <a:ext cx="4725461" cy="935641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38100">
                <a:solidFill>
                  <a:srgbClr val="FF5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685343" y="4654080"/>
                <a:ext cx="5325497" cy="82977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=2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zh-CN" sz="2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43" y="4654080"/>
                <a:ext cx="5325497" cy="829779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/>
          <p:cNvSpPr/>
          <p:nvPr/>
        </p:nvSpPr>
        <p:spPr>
          <a:xfrm>
            <a:off x="8782530" y="4602454"/>
            <a:ext cx="144000" cy="144000"/>
          </a:xfrm>
          <a:prstGeom prst="ellipse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8711692" y="4226641"/>
                <a:ext cx="4103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692" y="4226641"/>
                <a:ext cx="410305" cy="369332"/>
              </a:xfrm>
              <a:prstGeom prst="rect">
                <a:avLst/>
              </a:prstGeom>
              <a:blipFill rotWithShape="0">
                <a:blip r:embed="rId23"/>
                <a:stretch>
                  <a:fillRect l="-8955" r="-5970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线箭头连接符 38"/>
          <p:cNvCxnSpPr/>
          <p:nvPr/>
        </p:nvCxnSpPr>
        <p:spPr>
          <a:xfrm>
            <a:off x="8852667" y="4676115"/>
            <a:ext cx="0" cy="630000"/>
          </a:xfrm>
          <a:prstGeom prst="straightConnector1">
            <a:avLst/>
          </a:prstGeom>
          <a:ln w="381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809387" y="5549206"/>
                <a:ext cx="4238661" cy="81855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=−2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87" y="5549206"/>
                <a:ext cx="4238661" cy="818557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5039681" y="5563274"/>
                <a:ext cx="4619085" cy="81855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=2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681" y="5563274"/>
                <a:ext cx="4619085" cy="818557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9662117" y="5792959"/>
                <a:ext cx="1081322" cy="4308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117" y="5792959"/>
                <a:ext cx="1081322" cy="430887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3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/>
      <p:bldP spid="24" grpId="0"/>
      <p:bldP spid="25" grpId="0"/>
      <p:bldP spid="30" grpId="0" animBg="1"/>
      <p:bldP spid="31" grpId="0"/>
      <p:bldP spid="34" grpId="0"/>
      <p:bldP spid="36" grpId="0"/>
      <p:bldP spid="37" grpId="0" animBg="1"/>
      <p:bldP spid="38" grpId="0"/>
      <p:bldP spid="41" grpId="0"/>
      <p:bldP spid="42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3198" y="30268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(4).</a:t>
            </a:r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驻波的能量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3198" y="887457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两列相干波振幅相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等，传播方向相反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79103" y="887457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平均能流密度大小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相等，方向相反</a:t>
            </a:r>
          </a:p>
        </p:txBody>
      </p:sp>
      <p:sp>
        <p:nvSpPr>
          <p:cNvPr id="6" name="右箭头 5"/>
          <p:cNvSpPr/>
          <p:nvPr/>
        </p:nvSpPr>
        <p:spPr>
          <a:xfrm>
            <a:off x="4164037" y="1266919"/>
            <a:ext cx="759655" cy="3516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3198" y="1964675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驻波的总能流密度为零，驻波</a:t>
            </a:r>
            <a:r>
              <a:rPr lang="zh-CN" altLang="en-US" sz="3200" b="1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不传播能量。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370694" y="609341"/>
            <a:ext cx="144000" cy="144000"/>
          </a:xfrm>
          <a:prstGeom prst="ellipse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0026395" y="617545"/>
            <a:ext cx="144000" cy="144000"/>
          </a:xfrm>
          <a:prstGeom prst="ellipse">
            <a:avLst/>
          </a:prstGeom>
          <a:solidFill>
            <a:srgbClr val="0000FF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877826" y="429619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826" y="429619"/>
                <a:ext cx="474937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0232489" y="451829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2489" y="451829"/>
                <a:ext cx="47493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/>
          <p:cNvCxnSpPr/>
          <p:nvPr/>
        </p:nvCxnSpPr>
        <p:spPr>
          <a:xfrm>
            <a:off x="6698963" y="690855"/>
            <a:ext cx="995626" cy="0"/>
          </a:xfrm>
          <a:prstGeom prst="straightConnector1">
            <a:avLst/>
          </a:prstGeom>
          <a:ln w="6985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H="1" flipV="1">
            <a:off x="8884652" y="689545"/>
            <a:ext cx="997200" cy="0"/>
          </a:xfrm>
          <a:prstGeom prst="straightConnector1">
            <a:avLst/>
          </a:prstGeom>
          <a:ln w="69850">
            <a:solidFill>
              <a:schemeClr val="accent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929410" y="217374"/>
                <a:ext cx="3318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𝒖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410" y="217374"/>
                <a:ext cx="331821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9383252" y="228862"/>
                <a:ext cx="3318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𝒖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252" y="228862"/>
                <a:ext cx="331821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9220" y="2684499"/>
            <a:ext cx="4011709" cy="1489743"/>
          </a:xfrm>
          <a:prstGeom prst="rect">
            <a:avLst/>
          </a:prstGeom>
        </p:spPr>
      </p:pic>
      <p:cxnSp>
        <p:nvCxnSpPr>
          <p:cNvPr id="17" name="直线连接符 16"/>
          <p:cNvCxnSpPr/>
          <p:nvPr/>
        </p:nvCxnSpPr>
        <p:spPr>
          <a:xfrm>
            <a:off x="6957547" y="3436526"/>
            <a:ext cx="45071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47091" y="254945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各质点位移极大时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53198" y="313007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各点速度为零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3265656" y="3178313"/>
                <a:ext cx="141602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656" y="3178313"/>
                <a:ext cx="1416029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/>
          <p:cNvSpPr/>
          <p:nvPr/>
        </p:nvSpPr>
        <p:spPr>
          <a:xfrm>
            <a:off x="7524144" y="3350457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8182981" y="3362178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827752" y="3359831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9505342" y="3362177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0164179" y="3373898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0808950" y="3371551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857080" y="4035082"/>
            <a:ext cx="144000" cy="144000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179441" y="4035081"/>
            <a:ext cx="144000" cy="144000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0483049" y="4044455"/>
            <a:ext cx="144000" cy="144000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8504196" y="2656445"/>
            <a:ext cx="144000" cy="144000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9826557" y="2656444"/>
            <a:ext cx="144000" cy="144000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1130165" y="2665818"/>
            <a:ext cx="144000" cy="144000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7218608" y="2679615"/>
            <a:ext cx="144000" cy="144000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453198" y="3728625"/>
                <a:ext cx="3253839" cy="628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波节处：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𝑾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极大</a:t>
                </a: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8" y="3728625"/>
                <a:ext cx="3253839" cy="628826"/>
              </a:xfrm>
              <a:prstGeom prst="rect">
                <a:avLst/>
              </a:prstGeom>
              <a:blipFill rotWithShape="0">
                <a:blip r:embed="rId8"/>
                <a:stretch>
                  <a:fillRect l="-4682" t="-16505" r="-4307" b="-20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3729104" y="3734952"/>
                <a:ext cx="3253839" cy="628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波腹处：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𝑾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为零</a:t>
                </a: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104" y="3734952"/>
                <a:ext cx="3253839" cy="628826"/>
              </a:xfrm>
              <a:prstGeom prst="rect">
                <a:avLst/>
              </a:prstGeom>
              <a:blipFill rotWithShape="0">
                <a:blip r:embed="rId9"/>
                <a:stretch>
                  <a:fillRect l="-4878" t="-16505" r="-4315" b="-20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1255590" y="4323025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能量集中</a:t>
            </a:r>
            <a:r>
              <a:rPr lang="zh-CN" altLang="en-US" sz="3200" b="1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在波节附近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47091" y="4897773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各质点在平衡位置时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53198" y="5478393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各点无弹性形变</a:t>
            </a:r>
          </a:p>
        </p:txBody>
      </p:sp>
      <p:cxnSp>
        <p:nvCxnSpPr>
          <p:cNvPr id="40" name="直线连接符 39"/>
          <p:cNvCxnSpPr/>
          <p:nvPr/>
        </p:nvCxnSpPr>
        <p:spPr>
          <a:xfrm>
            <a:off x="6990648" y="5053285"/>
            <a:ext cx="45071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7557245" y="4967216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8216082" y="4978937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8860853" y="4976590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9538443" y="4978936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197280" y="4990657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842051" y="4988310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7878457" y="4978936"/>
            <a:ext cx="144000" cy="144000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8537294" y="4976589"/>
            <a:ext cx="144000" cy="144000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9182065" y="4988310"/>
            <a:ext cx="144000" cy="144000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9859655" y="4990656"/>
            <a:ext cx="144000" cy="144000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0518492" y="4988309"/>
            <a:ext cx="144000" cy="144000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1163263" y="4985962"/>
            <a:ext cx="144000" cy="144000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7239826" y="4977954"/>
            <a:ext cx="144000" cy="144000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3707037" y="5556169"/>
                <a:ext cx="1379993" cy="536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037" y="5556169"/>
                <a:ext cx="1379993" cy="53630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450729" y="6089258"/>
                <a:ext cx="32506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波腹处：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𝑾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极大</a:t>
                </a:r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29" y="6089258"/>
                <a:ext cx="3250633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4878" t="-16667" r="-4128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3726635" y="6095585"/>
                <a:ext cx="32506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波节处：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𝑾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为零</a:t>
                </a: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35" y="6095585"/>
                <a:ext cx="3250633" cy="584775"/>
              </a:xfrm>
              <a:prstGeom prst="rect">
                <a:avLst/>
              </a:prstGeom>
              <a:blipFill rotWithShape="0">
                <a:blip r:embed="rId12"/>
                <a:stretch>
                  <a:fillRect l="-4682" t="-16667" r="-4120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线箭头连接符 56"/>
          <p:cNvCxnSpPr/>
          <p:nvPr/>
        </p:nvCxnSpPr>
        <p:spPr>
          <a:xfrm>
            <a:off x="7332740" y="5187778"/>
            <a:ext cx="0" cy="4320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/>
          <p:nvPr/>
        </p:nvCxnSpPr>
        <p:spPr>
          <a:xfrm flipV="1">
            <a:off x="7948797" y="4502385"/>
            <a:ext cx="0" cy="4320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/>
          <p:cNvCxnSpPr/>
          <p:nvPr/>
        </p:nvCxnSpPr>
        <p:spPr>
          <a:xfrm>
            <a:off x="8609738" y="5201846"/>
            <a:ext cx="0" cy="4320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/>
          <p:nvPr/>
        </p:nvCxnSpPr>
        <p:spPr>
          <a:xfrm>
            <a:off x="9942537" y="5213567"/>
            <a:ext cx="0" cy="4320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/>
          <p:cNvCxnSpPr/>
          <p:nvPr/>
        </p:nvCxnSpPr>
        <p:spPr>
          <a:xfrm>
            <a:off x="11219535" y="5227635"/>
            <a:ext cx="0" cy="4320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/>
          <p:cNvCxnSpPr/>
          <p:nvPr/>
        </p:nvCxnSpPr>
        <p:spPr>
          <a:xfrm flipV="1">
            <a:off x="9253931" y="4502385"/>
            <a:ext cx="0" cy="4320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/>
          <p:cNvCxnSpPr/>
          <p:nvPr/>
        </p:nvCxnSpPr>
        <p:spPr>
          <a:xfrm flipV="1">
            <a:off x="10597944" y="4511758"/>
            <a:ext cx="0" cy="4320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7218608" y="606316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能量集中在波腹附近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8768433" y="1276984"/>
            <a:ext cx="2646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能量在</a:t>
            </a:r>
            <a:r>
              <a:rPr lang="zh-CN" altLang="en-US" sz="32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波节和</a:t>
            </a:r>
            <a:endParaRPr lang="en-US" altLang="zh-CN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波腹之间振动</a:t>
            </a:r>
          </a:p>
        </p:txBody>
      </p:sp>
    </p:spTree>
    <p:extLst>
      <p:ext uri="{BB962C8B-B14F-4D97-AF65-F5344CB8AC3E}">
        <p14:creationId xmlns:p14="http://schemas.microsoft.com/office/powerpoint/2010/main" val="182575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  <p:bldP spid="68" grpId="0"/>
      <p:bldP spid="6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41" y="734929"/>
            <a:ext cx="3592966" cy="95314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3198" y="302682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3.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 反射与半波损失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3198" y="88745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一弦线一端固定在墙上，</a:t>
            </a:r>
          </a:p>
        </p:txBody>
      </p:sp>
      <p:sp>
        <p:nvSpPr>
          <p:cNvPr id="4" name="矩形 3"/>
          <p:cNvSpPr/>
          <p:nvPr/>
        </p:nvSpPr>
        <p:spPr>
          <a:xfrm>
            <a:off x="6921305" y="576777"/>
            <a:ext cx="239150" cy="12942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箭头连接符 5"/>
          <p:cNvCxnSpPr>
            <a:stCxn id="4" idx="3"/>
          </p:cNvCxnSpPr>
          <p:nvPr/>
        </p:nvCxnSpPr>
        <p:spPr>
          <a:xfrm>
            <a:off x="7160455" y="1223891"/>
            <a:ext cx="414997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160455" y="854559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455" y="854559"/>
                <a:ext cx="31098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1569" r="-19608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0843847" y="1220262"/>
                <a:ext cx="2628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3847" y="1220262"/>
                <a:ext cx="26289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/>
          <p:cNvCxnSpPr/>
          <p:nvPr/>
        </p:nvCxnSpPr>
        <p:spPr>
          <a:xfrm flipH="1">
            <a:off x="9594166" y="590845"/>
            <a:ext cx="886265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9923568" y="193185"/>
                <a:ext cx="2837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568" y="193185"/>
                <a:ext cx="28373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453198" y="147223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设入射波：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586395" y="2145849"/>
                <a:ext cx="3413435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95" y="2145849"/>
                <a:ext cx="3413435" cy="73789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588870" y="1397458"/>
                <a:ext cx="3396892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870" y="1397458"/>
                <a:ext cx="3396892" cy="73789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453198" y="221162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反射波为：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53198" y="2796400"/>
                <a:ext cx="41793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若反射点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𝑶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为固定点：</a:t>
                </a: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8" y="2796400"/>
                <a:ext cx="4179349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3644" t="-16667" r="-320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491464" y="2859275"/>
                <a:ext cx="50988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𝑂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)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64" y="2859275"/>
                <a:ext cx="5098832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9590296" y="2828497"/>
                <a:ext cx="7776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296" y="2828497"/>
                <a:ext cx="777649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622848" y="3356833"/>
                <a:ext cx="52097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4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48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48" y="3356833"/>
                <a:ext cx="520976" cy="73866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260086" y="3510722"/>
                <a:ext cx="16140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086" y="3510722"/>
                <a:ext cx="1614032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3343302" y="3356833"/>
                <a:ext cx="3681136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302" y="3356833"/>
                <a:ext cx="3681136" cy="73789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6987806" y="3361624"/>
                <a:ext cx="3859133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806" y="3361624"/>
                <a:ext cx="3859133" cy="73789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453197" y="4322750"/>
                <a:ext cx="21275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𝑶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点处：</a:t>
                </a: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7" y="4322750"/>
                <a:ext cx="2127505" cy="584775"/>
              </a:xfrm>
              <a:prstGeom prst="rect">
                <a:avLst/>
              </a:prstGeom>
              <a:blipFill rotWithShape="0">
                <a:blip r:embed="rId16"/>
                <a:stretch>
                  <a:fillRect l="-7163" t="-16667" r="-687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utoShape 2"/>
          <p:cNvSpPr>
            <a:spLocks/>
          </p:cNvSpPr>
          <p:nvPr/>
        </p:nvSpPr>
        <p:spPr bwMode="auto">
          <a:xfrm>
            <a:off x="2381658" y="4108795"/>
            <a:ext cx="199044" cy="1096251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2689708" y="3965950"/>
                <a:ext cx="2969659" cy="700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hr-HR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=0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708" y="3965950"/>
                <a:ext cx="2969659" cy="70051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2675639" y="4649265"/>
                <a:ext cx="5752152" cy="700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hr-HR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=0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639" y="4649265"/>
                <a:ext cx="5752152" cy="70051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453197" y="5362436"/>
                <a:ext cx="110273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在反射点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𝑶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入射波与反射波有相位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的突变，成为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半波损失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7" y="5362436"/>
                <a:ext cx="11027378" cy="584775"/>
              </a:xfrm>
              <a:prstGeom prst="rect">
                <a:avLst/>
              </a:prstGeom>
              <a:blipFill rotWithShape="0">
                <a:blip r:embed="rId19"/>
                <a:stretch>
                  <a:fillRect l="-1382" t="-16667" r="-663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1941330" y="5928924"/>
                <a:ext cx="38247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zh-CN" alt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den>
                      </m:f>
                      <m:r>
                        <a:rPr kumimoji="1" lang="zh-CN" alt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330" y="5928924"/>
                <a:ext cx="3824765" cy="80945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右箭头 29"/>
          <p:cNvSpPr/>
          <p:nvPr/>
        </p:nvSpPr>
        <p:spPr>
          <a:xfrm>
            <a:off x="6098306" y="6246055"/>
            <a:ext cx="640121" cy="295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7064641" y="5938068"/>
                <a:ext cx="1178656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641" y="5938068"/>
                <a:ext cx="1178656" cy="815416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4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7" grpId="0"/>
      <p:bldP spid="8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/>
      <p:bldP spid="27" grpId="0"/>
      <p:bldP spid="28" grpId="0"/>
      <p:bldP spid="29" grpId="0"/>
      <p:bldP spid="30" grpId="0" animBg="1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箭头连接符 9"/>
          <p:cNvCxnSpPr/>
          <p:nvPr/>
        </p:nvCxnSpPr>
        <p:spPr>
          <a:xfrm flipH="1" flipV="1">
            <a:off x="8381082" y="1690019"/>
            <a:ext cx="0" cy="194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11728" y="332994"/>
                <a:ext cx="1085245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例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：已知波源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𝑶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𝑨</m:t>
                    </m:r>
                    <m:func>
                      <m:func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b="0" i="0" smtClean="0">
                            <a:solidFill>
                              <a:srgbClr val="7030A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cos</m:t>
                        </m:r>
                      </m:fName>
                      <m:e>
                        <m:r>
                          <a:rPr lang="en-US" altLang="zh-CN" sz="2800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𝝎</m:t>
                        </m:r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𝒕</m:t>
                        </m:r>
                      </m:e>
                    </m:func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𝟓</m:t>
                    </m:r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𝟐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处有一密媒质反射壁，求：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(1)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&gt;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时入射波，反射波及合成波方程，并讨论波的干涉。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8" y="332994"/>
                <a:ext cx="10852458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180" t="-8333" b="-16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11728" y="128710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解：</a:t>
            </a:r>
            <a:endParaRPr lang="zh-CN" altLang="en-US" sz="28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241865" y="1309958"/>
                <a:ext cx="40222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考察波源右侧任一点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865" y="1309958"/>
                <a:ext cx="402225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182" t="-15116" r="-1515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箭头连接符 5"/>
          <p:cNvCxnSpPr/>
          <p:nvPr/>
        </p:nvCxnSpPr>
        <p:spPr>
          <a:xfrm flipV="1">
            <a:off x="7737001" y="2736890"/>
            <a:ext cx="3786122" cy="15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0789690" y="1831027"/>
            <a:ext cx="196948" cy="179372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311806" y="2655890"/>
            <a:ext cx="162000" cy="16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8049529" y="2784149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529" y="2784149"/>
                <a:ext cx="31098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9608" r="-21569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1152522" y="2727890"/>
                <a:ext cx="2628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522" y="2727890"/>
                <a:ext cx="26289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3636" r="-11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064895" y="1659408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895" y="1659408"/>
                <a:ext cx="26930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5000" r="-25000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线箭头连接符 15"/>
          <p:cNvCxnSpPr/>
          <p:nvPr/>
        </p:nvCxnSpPr>
        <p:spPr>
          <a:xfrm>
            <a:off x="8392806" y="2028740"/>
            <a:ext cx="2396884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9403850" y="1655945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𝑳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50" y="1655945"/>
                <a:ext cx="269304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0455" r="-20455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椭圆 17"/>
          <p:cNvSpPr/>
          <p:nvPr/>
        </p:nvSpPr>
        <p:spPr>
          <a:xfrm>
            <a:off x="9679021" y="2670724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9618525" y="2948482"/>
                <a:ext cx="296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525" y="2948482"/>
                <a:ext cx="296555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0833" r="-20833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线箭头连接符 23"/>
          <p:cNvCxnSpPr/>
          <p:nvPr/>
        </p:nvCxnSpPr>
        <p:spPr>
          <a:xfrm flipV="1">
            <a:off x="8402716" y="2892209"/>
            <a:ext cx="1368000" cy="0"/>
          </a:xfrm>
          <a:prstGeom prst="straightConnector1">
            <a:avLst/>
          </a:prstGeom>
          <a:ln w="38100">
            <a:solidFill>
              <a:srgbClr val="FF5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8402716" y="2554053"/>
            <a:ext cx="2386974" cy="1548"/>
          </a:xfrm>
          <a:prstGeom prst="straightConnector1">
            <a:avLst/>
          </a:prstGeom>
          <a:ln w="38100">
            <a:solidFill>
              <a:schemeClr val="accent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H="1" flipV="1">
            <a:off x="9738501" y="2889044"/>
            <a:ext cx="1044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 flipH="1">
            <a:off x="9738666" y="3303746"/>
            <a:ext cx="1" cy="316205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>
            <a:off x="8395150" y="3461337"/>
            <a:ext cx="1313224" cy="511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8932998" y="3108648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998" y="3108648"/>
                <a:ext cx="26930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577406" y="184724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入射波：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2049159" y="2513050"/>
                <a:ext cx="5146409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𝐿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159" y="2513050"/>
                <a:ext cx="5146409" cy="82099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2066239" y="1761088"/>
                <a:ext cx="3241528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239" y="1761088"/>
                <a:ext cx="3241528" cy="73789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/>
          <p:cNvSpPr txBox="1"/>
          <p:nvPr/>
        </p:nvSpPr>
        <p:spPr>
          <a:xfrm>
            <a:off x="577538" y="267150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反射波：</a:t>
            </a:r>
          </a:p>
        </p:txBody>
      </p:sp>
      <p:sp>
        <p:nvSpPr>
          <p:cNvPr id="40" name="圆角矩形标注 39"/>
          <p:cNvSpPr/>
          <p:nvPr/>
        </p:nvSpPr>
        <p:spPr>
          <a:xfrm>
            <a:off x="5894233" y="1690019"/>
            <a:ext cx="1668710" cy="572873"/>
          </a:xfrm>
          <a:prstGeom prst="wedgeRoundRectCallout">
            <a:avLst>
              <a:gd name="adj1" fmla="val 8070"/>
              <a:gd name="adj2" fmla="val 157683"/>
              <a:gd name="adj3" fmla="val 16667"/>
            </a:avLst>
          </a:prstGeom>
          <a:solidFill>
            <a:srgbClr val="FFE4DC"/>
          </a:solidFill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半波损失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1387884" y="3348112"/>
                <a:ext cx="5581015" cy="829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2∙</m:t>
                                  </m:r>
                                  <m:f>
                                    <m:fPr>
                                      <m:ctrlPr>
                                        <a:rPr kumimoji="1" lang="mr-IN" altLang="zh-CN" sz="2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5</m:t>
                                      </m:r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884" y="3348112"/>
                <a:ext cx="5581015" cy="82977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1384879" y="4191959"/>
                <a:ext cx="3867854" cy="818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879" y="4191959"/>
                <a:ext cx="3867854" cy="81855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5275688" y="4264715"/>
                <a:ext cx="3729739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688" y="4264715"/>
                <a:ext cx="3729739" cy="73789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/>
          <p:cNvSpPr txBox="1"/>
          <p:nvPr/>
        </p:nvSpPr>
        <p:spPr>
          <a:xfrm>
            <a:off x="574400" y="51220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合成波：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2119499" y="5014733"/>
                <a:ext cx="8390887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499" y="5014733"/>
                <a:ext cx="8390887" cy="73789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2438923" y="5780408"/>
                <a:ext cx="5236562" cy="818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=2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mr-IN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zh-CN" sz="2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923" y="5780408"/>
                <a:ext cx="5236562" cy="81855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/>
          <p:cNvSpPr txBox="1"/>
          <p:nvPr/>
        </p:nvSpPr>
        <p:spPr>
          <a:xfrm>
            <a:off x="8122537" y="594028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驻波方程</a:t>
            </a:r>
          </a:p>
        </p:txBody>
      </p:sp>
    </p:spTree>
    <p:extLst>
      <p:ext uri="{BB962C8B-B14F-4D97-AF65-F5344CB8AC3E}">
        <p14:creationId xmlns:p14="http://schemas.microsoft.com/office/powerpoint/2010/main" val="10647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 animBg="1"/>
      <p:bldP spid="19" grpId="0"/>
      <p:bldP spid="35" grpId="0"/>
      <p:bldP spid="36" grpId="0"/>
      <p:bldP spid="37" grpId="0"/>
      <p:bldP spid="38" grpId="0"/>
      <p:bldP spid="39" grpId="0"/>
      <p:bldP spid="40" grpId="0" animBg="1"/>
      <p:bldP spid="41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0" descr="b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477" y="1038393"/>
            <a:ext cx="6205927" cy="52199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53198" y="3026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水波的衍射</a:t>
            </a:r>
          </a:p>
        </p:txBody>
      </p:sp>
    </p:spTree>
    <p:extLst>
      <p:ext uri="{BB962C8B-B14F-4D97-AF65-F5344CB8AC3E}">
        <p14:creationId xmlns:p14="http://schemas.microsoft.com/office/powerpoint/2010/main" val="176206969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箭头连接符 1"/>
          <p:cNvCxnSpPr/>
          <p:nvPr/>
        </p:nvCxnSpPr>
        <p:spPr>
          <a:xfrm flipH="1" flipV="1">
            <a:off x="8507691" y="406393"/>
            <a:ext cx="0" cy="194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线箭头连接符 2"/>
          <p:cNvCxnSpPr/>
          <p:nvPr/>
        </p:nvCxnSpPr>
        <p:spPr>
          <a:xfrm flipV="1">
            <a:off x="7863610" y="1453264"/>
            <a:ext cx="3786122" cy="15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0916299" y="547401"/>
            <a:ext cx="196948" cy="17937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8438415" y="1372264"/>
            <a:ext cx="162000" cy="16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176138" y="1500523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38" y="1500523"/>
                <a:ext cx="31098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9608" r="-21569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1279131" y="1444264"/>
                <a:ext cx="2628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9131" y="1444264"/>
                <a:ext cx="26289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191504" y="375782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504" y="375782"/>
                <a:ext cx="26930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5000" r="-25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/>
          <p:cNvCxnSpPr/>
          <p:nvPr/>
        </p:nvCxnSpPr>
        <p:spPr>
          <a:xfrm>
            <a:off x="8519415" y="745114"/>
            <a:ext cx="2396884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530459" y="372319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𝑳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459" y="372319"/>
                <a:ext cx="26930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778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椭圆 10"/>
          <p:cNvSpPr/>
          <p:nvPr/>
        </p:nvSpPr>
        <p:spPr>
          <a:xfrm>
            <a:off x="9805630" y="1387098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9745134" y="1664856"/>
                <a:ext cx="296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134" y="1664856"/>
                <a:ext cx="29655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833" r="-20833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/>
          <p:cNvCxnSpPr/>
          <p:nvPr/>
        </p:nvCxnSpPr>
        <p:spPr>
          <a:xfrm flipV="1">
            <a:off x="8529325" y="1608583"/>
            <a:ext cx="1368000" cy="0"/>
          </a:xfrm>
          <a:prstGeom prst="straightConnector1">
            <a:avLst/>
          </a:prstGeom>
          <a:ln w="38100">
            <a:solidFill>
              <a:srgbClr val="FF5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8529325" y="1270427"/>
            <a:ext cx="2386974" cy="1548"/>
          </a:xfrm>
          <a:prstGeom prst="straightConnector1">
            <a:avLst/>
          </a:prstGeom>
          <a:ln w="38100">
            <a:solidFill>
              <a:schemeClr val="accent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H="1" flipV="1">
            <a:off x="9865110" y="1605418"/>
            <a:ext cx="1044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 flipH="1">
            <a:off x="9865275" y="2020120"/>
            <a:ext cx="1" cy="316205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8521759" y="2177711"/>
            <a:ext cx="1313224" cy="511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9059607" y="1825022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607" y="1825022"/>
                <a:ext cx="269304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364" r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088253" y="335836"/>
                <a:ext cx="5517472" cy="818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=2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mr-IN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zh-CN" sz="2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253" y="335836"/>
                <a:ext cx="5517472" cy="81855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466585" y="137893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波腹：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610122" y="1228311"/>
                <a:ext cx="2581669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122" y="1228311"/>
                <a:ext cx="2581669" cy="80945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707179" y="2141407"/>
                <a:ext cx="52097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4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∵</m:t>
                      </m:r>
                    </m:oMath>
                  </m:oMathPara>
                </a14:m>
                <a:endParaRPr kumimoji="1" lang="zh-CN" altLang="en-US" sz="48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79" y="2141407"/>
                <a:ext cx="520976" cy="73866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957498" y="1219366"/>
                <a:ext cx="2681888" cy="82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±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e>
                      </m:d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498" y="1219366"/>
                <a:ext cx="2681888" cy="82734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右箭头 23"/>
          <p:cNvSpPr/>
          <p:nvPr/>
        </p:nvSpPr>
        <p:spPr>
          <a:xfrm>
            <a:off x="4262509" y="1538244"/>
            <a:ext cx="596513" cy="29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266342" y="2102980"/>
                <a:ext cx="1826782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342" y="2102980"/>
                <a:ext cx="1826782" cy="81541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3529200" y="2336325"/>
                <a:ext cx="23024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 1, 2, 3, 4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200" y="2336325"/>
                <a:ext cx="2302425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707179" y="3062955"/>
                <a:ext cx="52097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4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48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79" y="3062955"/>
                <a:ext cx="520976" cy="73866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266342" y="2983613"/>
                <a:ext cx="4443845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r>
                        <a:rPr kumimoji="1" lang="zh-CN" alt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，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r>
                        <a:rPr kumimoji="1" lang="zh-CN" alt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，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r>
                        <a:rPr kumimoji="1" lang="zh-CN" alt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，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7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r>
                        <a:rPr kumimoji="1" lang="zh-CN" alt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，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9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342" y="2983613"/>
                <a:ext cx="4443845" cy="81541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/>
          <p:cNvSpPr txBox="1"/>
          <p:nvPr/>
        </p:nvSpPr>
        <p:spPr>
          <a:xfrm>
            <a:off x="470207" y="402381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波节：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1613744" y="3873191"/>
                <a:ext cx="3774943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=±(2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744" y="3873191"/>
                <a:ext cx="3774943" cy="80945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6283482" y="3864246"/>
                <a:ext cx="1502271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mr-IN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f>
                        <m:fPr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482" y="3864246"/>
                <a:ext cx="1502271" cy="815416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右箭头 33"/>
          <p:cNvSpPr/>
          <p:nvPr/>
        </p:nvSpPr>
        <p:spPr>
          <a:xfrm>
            <a:off x="5560357" y="4183124"/>
            <a:ext cx="596513" cy="29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827765" y="4665594"/>
                <a:ext cx="52097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4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48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5" y="4665594"/>
                <a:ext cx="520976" cy="738664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466071" y="4824612"/>
                <a:ext cx="26347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=0, 1, 2, 3, 4, 5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071" y="4824612"/>
                <a:ext cx="2634760" cy="430887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1267105" y="5380356"/>
                <a:ext cx="4611134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=0，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zh-CN" alt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，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zh-CN" alt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，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zh-CN" alt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，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zh-CN" alt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，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105" y="5380356"/>
                <a:ext cx="4611134" cy="815416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184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 animBg="1"/>
      <p:bldP spid="25" grpId="0"/>
      <p:bldP spid="26" grpId="0"/>
      <p:bldP spid="27" grpId="0"/>
      <p:bldP spid="28" grpId="0"/>
      <p:bldP spid="31" grpId="0"/>
      <p:bldP spid="32" grpId="0"/>
      <p:bldP spid="33" grpId="0"/>
      <p:bldP spid="34" grpId="0" animBg="1"/>
      <p:bldP spid="35" grpId="0"/>
      <p:bldP spid="36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11728" y="332994"/>
                <a:ext cx="98723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(2)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&lt;</m:t>
                    </m:r>
                    <m:r>
                      <a:rPr lang="en-US" altLang="zh-CN" sz="2800" b="1" i="1" smtClean="0">
                        <a:solidFill>
                          <a:srgbClr val="7030A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时入射波，反射波及合成波方程，并讨论波的干涉。</a:t>
                </a:r>
                <a:endParaRPr lang="en-US" altLang="zh-CN" sz="28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8" y="332994"/>
                <a:ext cx="9872383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297" t="-15294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线箭头连接符 2"/>
          <p:cNvCxnSpPr/>
          <p:nvPr/>
        </p:nvCxnSpPr>
        <p:spPr>
          <a:xfrm flipH="1" flipV="1">
            <a:off x="8268537" y="1115375"/>
            <a:ext cx="0" cy="194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箭头连接符 3"/>
          <p:cNvCxnSpPr/>
          <p:nvPr/>
        </p:nvCxnSpPr>
        <p:spPr>
          <a:xfrm flipV="1">
            <a:off x="7244857" y="2162247"/>
            <a:ext cx="41094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0677145" y="1256383"/>
            <a:ext cx="196948" cy="179372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199261" y="2081246"/>
            <a:ext cx="162000" cy="16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343162" y="2281978"/>
                <a:ext cx="310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162" y="2281978"/>
                <a:ext cx="31098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1569" r="-19608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0983705" y="2153246"/>
                <a:ext cx="2628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705" y="2153246"/>
                <a:ext cx="26289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952350" y="1084764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350" y="1084764"/>
                <a:ext cx="26930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5000" r="-25000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/>
          <p:cNvCxnSpPr/>
          <p:nvPr/>
        </p:nvCxnSpPr>
        <p:spPr>
          <a:xfrm>
            <a:off x="8280261" y="1454096"/>
            <a:ext cx="2396884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9291305" y="1081301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𝑳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305" y="1081301"/>
                <a:ext cx="26930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55" r="-20455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/>
          <p:cNvSpPr/>
          <p:nvPr/>
        </p:nvSpPr>
        <p:spPr>
          <a:xfrm>
            <a:off x="7317246" y="2081213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086840" y="2177942"/>
                <a:ext cx="296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840" y="2177942"/>
                <a:ext cx="296555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0833" r="-20833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箭头连接符 13"/>
          <p:cNvCxnSpPr/>
          <p:nvPr/>
        </p:nvCxnSpPr>
        <p:spPr>
          <a:xfrm flipH="1">
            <a:off x="7387586" y="1979563"/>
            <a:ext cx="900000" cy="0"/>
          </a:xfrm>
          <a:prstGeom prst="straightConnector1">
            <a:avLst/>
          </a:prstGeom>
          <a:ln w="38100">
            <a:solidFill>
              <a:srgbClr val="FF5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8290171" y="1979409"/>
            <a:ext cx="2386974" cy="1548"/>
          </a:xfrm>
          <a:prstGeom prst="straightConnector1">
            <a:avLst/>
          </a:prstGeom>
          <a:ln w="38100">
            <a:solidFill>
              <a:schemeClr val="accent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H="1">
            <a:off x="7405028" y="2314400"/>
            <a:ext cx="327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 flipH="1">
            <a:off x="7378826" y="2480711"/>
            <a:ext cx="0" cy="576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H="1">
            <a:off x="7405028" y="2886693"/>
            <a:ext cx="877577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7755558" y="2479708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558" y="2479708"/>
                <a:ext cx="269304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1364" r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/>
          <p:cNvSpPr txBox="1"/>
          <p:nvPr/>
        </p:nvSpPr>
        <p:spPr>
          <a:xfrm>
            <a:off x="411728" y="97644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入射波：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883481" y="1642250"/>
                <a:ext cx="5008743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𝐿</m:t>
                                      </m:r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81" y="1642250"/>
                <a:ext cx="5008743" cy="82099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1900561" y="890288"/>
                <a:ext cx="3241528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561" y="890288"/>
                <a:ext cx="3241528" cy="73789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/>
          <p:cNvSpPr txBox="1"/>
          <p:nvPr/>
        </p:nvSpPr>
        <p:spPr>
          <a:xfrm>
            <a:off x="411860" y="180070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反射波：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2345034" y="2491380"/>
                <a:ext cx="3729739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34" y="2491380"/>
                <a:ext cx="3729739" cy="73789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/>
          <p:cNvSpPr txBox="1"/>
          <p:nvPr/>
        </p:nvSpPr>
        <p:spPr>
          <a:xfrm>
            <a:off x="411727" y="337394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imHei" charset="-122"/>
                <a:ea typeface="SimHei" charset="-122"/>
                <a:cs typeface="SimHei" charset="-122"/>
              </a:rPr>
              <a:t>合成波：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1864508" y="3271478"/>
                <a:ext cx="8390887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508" y="3271478"/>
                <a:ext cx="8390887" cy="73789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7302476" y="4183391"/>
                <a:ext cx="7776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476" y="4183391"/>
                <a:ext cx="777649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圆角矩形标注 50"/>
          <p:cNvSpPr/>
          <p:nvPr/>
        </p:nvSpPr>
        <p:spPr>
          <a:xfrm>
            <a:off x="7667585" y="4949824"/>
            <a:ext cx="1668710" cy="544552"/>
          </a:xfrm>
          <a:prstGeom prst="wedgeRoundRectCallout">
            <a:avLst>
              <a:gd name="adj1" fmla="val -68646"/>
              <a:gd name="adj2" fmla="val -85746"/>
              <a:gd name="adj3" fmla="val 16667"/>
            </a:avLst>
          </a:prstGeom>
          <a:solidFill>
            <a:srgbClr val="FFE4DC"/>
          </a:solidFill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行波方程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1143248" y="4966449"/>
                <a:ext cx="39476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波动不会往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&lt;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</m:oMath>
                </a14:m>
                <a:r>
                  <a:rPr lang="zh-CN" altLang="en-US" sz="28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传播。</a:t>
                </a: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248" y="4966449"/>
                <a:ext cx="3947684" cy="523220"/>
              </a:xfrm>
              <a:prstGeom prst="rect">
                <a:avLst/>
              </a:prstGeom>
              <a:blipFill rotWithShape="0">
                <a:blip r:embed="rId15"/>
                <a:stretch>
                  <a:fillRect l="-3246" t="-15116" r="-1855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791555" y="5562337"/>
                <a:ext cx="613341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𝑳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为其它值，则合成波可以不为零。</a:t>
                </a:r>
                <a:endParaRPr lang="en-US" altLang="zh-CN" sz="28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此时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𝒙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&lt;</m:t>
                    </m:r>
                    <m:r>
                      <a:rPr lang="en-US" altLang="zh-CN" sz="28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</m:oMath>
                </a14:m>
                <a:r>
                  <a:rPr lang="zh-CN" altLang="en-US" sz="2800" b="1" dirty="0">
                    <a:latin typeface="SimHei" charset="-122"/>
                    <a:ea typeface="SimHei" charset="-122"/>
                    <a:cs typeface="SimHei" charset="-122"/>
                  </a:rPr>
                  <a:t>时的合成波为行波。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55" y="5562337"/>
                <a:ext cx="6133410" cy="954107"/>
              </a:xfrm>
              <a:prstGeom prst="rect">
                <a:avLst/>
              </a:prstGeom>
              <a:blipFill rotWithShape="0">
                <a:blip r:embed="rId16"/>
                <a:stretch>
                  <a:fillRect l="-2087" t="-7643" r="-497" b="-152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2168466" y="4078632"/>
                <a:ext cx="5124416" cy="7412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=2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kumimoji="1" lang="mr-IN" altLang="zh-CN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kumimoji="1" lang="mr-IN" altLang="zh-CN" sz="2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zh-CN" sz="280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466" y="4078632"/>
                <a:ext cx="5124416" cy="741229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圆角矩形 54"/>
          <p:cNvSpPr/>
          <p:nvPr/>
        </p:nvSpPr>
        <p:spPr>
          <a:xfrm>
            <a:off x="4223971" y="4049390"/>
            <a:ext cx="3060000" cy="8104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8282249" y="41352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干涉静止</a:t>
            </a:r>
          </a:p>
        </p:txBody>
      </p:sp>
    </p:spTree>
    <p:extLst>
      <p:ext uri="{BB962C8B-B14F-4D97-AF65-F5344CB8AC3E}">
        <p14:creationId xmlns:p14="http://schemas.microsoft.com/office/powerpoint/2010/main" val="25076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 animBg="1"/>
      <p:bldP spid="52" grpId="0"/>
      <p:bldP spid="53" grpId="0"/>
      <p:bldP spid="54" grpId="0"/>
      <p:bldP spid="55" grpId="0" animBg="1"/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3198" y="302682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4.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 弦线上的驻波</a:t>
            </a: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8168640" y="1347206"/>
            <a:ext cx="3169920" cy="1088890"/>
            <a:chOff x="3648" y="1008"/>
            <a:chExt cx="1776" cy="528"/>
          </a:xfrm>
        </p:grpSpPr>
        <p:grpSp>
          <p:nvGrpSpPr>
            <p:cNvPr id="4" name="Group 5"/>
            <p:cNvGrpSpPr>
              <a:grpSpLocks/>
            </p:cNvGrpSpPr>
            <p:nvPr/>
          </p:nvGrpSpPr>
          <p:grpSpPr bwMode="auto">
            <a:xfrm>
              <a:off x="3648" y="1008"/>
              <a:ext cx="1776" cy="351"/>
              <a:chOff x="3648" y="1104"/>
              <a:chExt cx="1776" cy="351"/>
            </a:xfrm>
          </p:grpSpPr>
          <p:sp>
            <p:nvSpPr>
              <p:cNvPr id="8" name="Rectangle 6"/>
              <p:cNvSpPr>
                <a:spLocks noChangeArrowheads="1"/>
              </p:cNvSpPr>
              <p:nvPr/>
            </p:nvSpPr>
            <p:spPr bwMode="auto">
              <a:xfrm>
                <a:off x="3648" y="1104"/>
                <a:ext cx="1776" cy="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3696" y="1104"/>
                <a:ext cx="1388" cy="332"/>
              </a:xfrm>
              <a:custGeom>
                <a:avLst/>
                <a:gdLst>
                  <a:gd name="T0" fmla="*/ 0 w 1388"/>
                  <a:gd name="T1" fmla="*/ 361 h 325"/>
                  <a:gd name="T2" fmla="*/ 65 w 1388"/>
                  <a:gd name="T3" fmla="*/ 318 h 325"/>
                  <a:gd name="T4" fmla="*/ 138 w 1388"/>
                  <a:gd name="T5" fmla="*/ 266 h 325"/>
                  <a:gd name="T6" fmla="*/ 210 w 1388"/>
                  <a:gd name="T7" fmla="*/ 224 h 325"/>
                  <a:gd name="T8" fmla="*/ 276 w 1388"/>
                  <a:gd name="T9" fmla="*/ 181 h 325"/>
                  <a:gd name="T10" fmla="*/ 348 w 1388"/>
                  <a:gd name="T11" fmla="*/ 138 h 325"/>
                  <a:gd name="T12" fmla="*/ 414 w 1388"/>
                  <a:gd name="T13" fmla="*/ 107 h 325"/>
                  <a:gd name="T14" fmla="*/ 486 w 1388"/>
                  <a:gd name="T15" fmla="*/ 70 h 325"/>
                  <a:gd name="T16" fmla="*/ 559 w 1388"/>
                  <a:gd name="T17" fmla="*/ 44 h 325"/>
                  <a:gd name="T18" fmla="*/ 625 w 1388"/>
                  <a:gd name="T19" fmla="*/ 31 h 325"/>
                  <a:gd name="T20" fmla="*/ 657 w 1388"/>
                  <a:gd name="T21" fmla="*/ 13 h 325"/>
                  <a:gd name="T22" fmla="*/ 697 w 1388"/>
                  <a:gd name="T23" fmla="*/ 6 h 325"/>
                  <a:gd name="T24" fmla="*/ 730 w 1388"/>
                  <a:gd name="T25" fmla="*/ 6 h 325"/>
                  <a:gd name="T26" fmla="*/ 749 w 1388"/>
                  <a:gd name="T27" fmla="*/ 0 h 325"/>
                  <a:gd name="T28" fmla="*/ 763 w 1388"/>
                  <a:gd name="T29" fmla="*/ 0 h 325"/>
                  <a:gd name="T30" fmla="*/ 776 w 1388"/>
                  <a:gd name="T31" fmla="*/ 0 h 325"/>
                  <a:gd name="T32" fmla="*/ 782 w 1388"/>
                  <a:gd name="T33" fmla="*/ 0 h 325"/>
                  <a:gd name="T34" fmla="*/ 789 w 1388"/>
                  <a:gd name="T35" fmla="*/ 0 h 325"/>
                  <a:gd name="T36" fmla="*/ 802 w 1388"/>
                  <a:gd name="T37" fmla="*/ 0 h 325"/>
                  <a:gd name="T38" fmla="*/ 809 w 1388"/>
                  <a:gd name="T39" fmla="*/ 0 h 325"/>
                  <a:gd name="T40" fmla="*/ 809 w 1388"/>
                  <a:gd name="T41" fmla="*/ 0 h 325"/>
                  <a:gd name="T42" fmla="*/ 815 w 1388"/>
                  <a:gd name="T43" fmla="*/ 0 h 325"/>
                  <a:gd name="T44" fmla="*/ 822 w 1388"/>
                  <a:gd name="T45" fmla="*/ 0 h 325"/>
                  <a:gd name="T46" fmla="*/ 822 w 1388"/>
                  <a:gd name="T47" fmla="*/ 0 h 325"/>
                  <a:gd name="T48" fmla="*/ 822 w 1388"/>
                  <a:gd name="T49" fmla="*/ 0 h 325"/>
                  <a:gd name="T50" fmla="*/ 822 w 1388"/>
                  <a:gd name="T51" fmla="*/ 0 h 325"/>
                  <a:gd name="T52" fmla="*/ 828 w 1388"/>
                  <a:gd name="T53" fmla="*/ 0 h 325"/>
                  <a:gd name="T54" fmla="*/ 828 w 1388"/>
                  <a:gd name="T55" fmla="*/ 0 h 325"/>
                  <a:gd name="T56" fmla="*/ 828 w 1388"/>
                  <a:gd name="T57" fmla="*/ 0 h 325"/>
                  <a:gd name="T58" fmla="*/ 828 w 1388"/>
                  <a:gd name="T59" fmla="*/ 0 h 325"/>
                  <a:gd name="T60" fmla="*/ 835 w 1388"/>
                  <a:gd name="T61" fmla="*/ 0 h 325"/>
                  <a:gd name="T62" fmla="*/ 835 w 1388"/>
                  <a:gd name="T63" fmla="*/ 0 h 325"/>
                  <a:gd name="T64" fmla="*/ 835 w 1388"/>
                  <a:gd name="T65" fmla="*/ 0 h 325"/>
                  <a:gd name="T66" fmla="*/ 842 w 1388"/>
                  <a:gd name="T67" fmla="*/ 0 h 325"/>
                  <a:gd name="T68" fmla="*/ 842 w 1388"/>
                  <a:gd name="T69" fmla="*/ 0 h 325"/>
                  <a:gd name="T70" fmla="*/ 848 w 1388"/>
                  <a:gd name="T71" fmla="*/ 0 h 325"/>
                  <a:gd name="T72" fmla="*/ 855 w 1388"/>
                  <a:gd name="T73" fmla="*/ 0 h 325"/>
                  <a:gd name="T74" fmla="*/ 855 w 1388"/>
                  <a:gd name="T75" fmla="*/ 0 h 325"/>
                  <a:gd name="T76" fmla="*/ 868 w 1388"/>
                  <a:gd name="T77" fmla="*/ 0 h 325"/>
                  <a:gd name="T78" fmla="*/ 881 w 1388"/>
                  <a:gd name="T79" fmla="*/ 0 h 325"/>
                  <a:gd name="T80" fmla="*/ 901 w 1388"/>
                  <a:gd name="T81" fmla="*/ 0 h 325"/>
                  <a:gd name="T82" fmla="*/ 914 w 1388"/>
                  <a:gd name="T83" fmla="*/ 0 h 325"/>
                  <a:gd name="T84" fmla="*/ 934 w 1388"/>
                  <a:gd name="T85" fmla="*/ 6 h 325"/>
                  <a:gd name="T86" fmla="*/ 973 w 1388"/>
                  <a:gd name="T87" fmla="*/ 13 h 325"/>
                  <a:gd name="T88" fmla="*/ 1045 w 1388"/>
                  <a:gd name="T89" fmla="*/ 31 h 325"/>
                  <a:gd name="T90" fmla="*/ 1111 w 1388"/>
                  <a:gd name="T91" fmla="*/ 50 h 325"/>
                  <a:gd name="T92" fmla="*/ 1177 w 1388"/>
                  <a:gd name="T93" fmla="*/ 70 h 325"/>
                  <a:gd name="T94" fmla="*/ 1249 w 1388"/>
                  <a:gd name="T95" fmla="*/ 107 h 325"/>
                  <a:gd name="T96" fmla="*/ 1315 w 1388"/>
                  <a:gd name="T97" fmla="*/ 145 h 325"/>
                  <a:gd name="T98" fmla="*/ 1388 w 1388"/>
                  <a:gd name="T99" fmla="*/ 181 h 325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388"/>
                  <a:gd name="T151" fmla="*/ 0 h 325"/>
                  <a:gd name="T152" fmla="*/ 1388 w 1388"/>
                  <a:gd name="T153" fmla="*/ 325 h 325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388" h="325">
                    <a:moveTo>
                      <a:pt x="0" y="325"/>
                    </a:moveTo>
                    <a:lnTo>
                      <a:pt x="65" y="286"/>
                    </a:lnTo>
                    <a:lnTo>
                      <a:pt x="138" y="240"/>
                    </a:lnTo>
                    <a:lnTo>
                      <a:pt x="210" y="201"/>
                    </a:lnTo>
                    <a:lnTo>
                      <a:pt x="276" y="162"/>
                    </a:lnTo>
                    <a:lnTo>
                      <a:pt x="348" y="123"/>
                    </a:lnTo>
                    <a:lnTo>
                      <a:pt x="414" y="97"/>
                    </a:lnTo>
                    <a:lnTo>
                      <a:pt x="486" y="65"/>
                    </a:lnTo>
                    <a:lnTo>
                      <a:pt x="559" y="39"/>
                    </a:lnTo>
                    <a:lnTo>
                      <a:pt x="625" y="26"/>
                    </a:lnTo>
                    <a:lnTo>
                      <a:pt x="657" y="13"/>
                    </a:lnTo>
                    <a:lnTo>
                      <a:pt x="697" y="6"/>
                    </a:lnTo>
                    <a:lnTo>
                      <a:pt x="730" y="6"/>
                    </a:lnTo>
                    <a:lnTo>
                      <a:pt x="749" y="0"/>
                    </a:lnTo>
                    <a:lnTo>
                      <a:pt x="763" y="0"/>
                    </a:lnTo>
                    <a:lnTo>
                      <a:pt x="776" y="0"/>
                    </a:lnTo>
                    <a:lnTo>
                      <a:pt x="782" y="0"/>
                    </a:lnTo>
                    <a:lnTo>
                      <a:pt x="789" y="0"/>
                    </a:lnTo>
                    <a:lnTo>
                      <a:pt x="802" y="0"/>
                    </a:lnTo>
                    <a:lnTo>
                      <a:pt x="809" y="0"/>
                    </a:lnTo>
                    <a:lnTo>
                      <a:pt x="815" y="0"/>
                    </a:lnTo>
                    <a:lnTo>
                      <a:pt x="822" y="0"/>
                    </a:lnTo>
                    <a:lnTo>
                      <a:pt x="828" y="0"/>
                    </a:lnTo>
                    <a:lnTo>
                      <a:pt x="835" y="0"/>
                    </a:lnTo>
                    <a:lnTo>
                      <a:pt x="842" y="0"/>
                    </a:lnTo>
                    <a:lnTo>
                      <a:pt x="848" y="0"/>
                    </a:lnTo>
                    <a:lnTo>
                      <a:pt x="855" y="0"/>
                    </a:lnTo>
                    <a:lnTo>
                      <a:pt x="868" y="0"/>
                    </a:lnTo>
                    <a:lnTo>
                      <a:pt x="881" y="0"/>
                    </a:lnTo>
                    <a:lnTo>
                      <a:pt x="901" y="0"/>
                    </a:lnTo>
                    <a:lnTo>
                      <a:pt x="914" y="0"/>
                    </a:lnTo>
                    <a:lnTo>
                      <a:pt x="934" y="6"/>
                    </a:lnTo>
                    <a:lnTo>
                      <a:pt x="973" y="13"/>
                    </a:lnTo>
                    <a:lnTo>
                      <a:pt x="1045" y="26"/>
                    </a:lnTo>
                    <a:lnTo>
                      <a:pt x="1111" y="45"/>
                    </a:lnTo>
                    <a:lnTo>
                      <a:pt x="1177" y="65"/>
                    </a:lnTo>
                    <a:lnTo>
                      <a:pt x="1249" y="97"/>
                    </a:lnTo>
                    <a:lnTo>
                      <a:pt x="1315" y="130"/>
                    </a:lnTo>
                    <a:lnTo>
                      <a:pt x="1388" y="162"/>
                    </a:lnTo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5040" y="1248"/>
                <a:ext cx="276" cy="163"/>
              </a:xfrm>
              <a:custGeom>
                <a:avLst/>
                <a:gdLst>
                  <a:gd name="T0" fmla="*/ 0 w 276"/>
                  <a:gd name="T1" fmla="*/ 0 h 163"/>
                  <a:gd name="T2" fmla="*/ 72 w 276"/>
                  <a:gd name="T3" fmla="*/ 39 h 163"/>
                  <a:gd name="T4" fmla="*/ 138 w 276"/>
                  <a:gd name="T5" fmla="*/ 78 h 163"/>
                  <a:gd name="T6" fmla="*/ 210 w 276"/>
                  <a:gd name="T7" fmla="*/ 124 h 163"/>
                  <a:gd name="T8" fmla="*/ 276 w 276"/>
                  <a:gd name="T9" fmla="*/ 163 h 1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6"/>
                  <a:gd name="T16" fmla="*/ 0 h 163"/>
                  <a:gd name="T17" fmla="*/ 276 w 276"/>
                  <a:gd name="T18" fmla="*/ 163 h 1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6" h="163">
                    <a:moveTo>
                      <a:pt x="0" y="0"/>
                    </a:moveTo>
                    <a:lnTo>
                      <a:pt x="72" y="39"/>
                    </a:lnTo>
                    <a:lnTo>
                      <a:pt x="138" y="78"/>
                    </a:lnTo>
                    <a:lnTo>
                      <a:pt x="210" y="124"/>
                    </a:lnTo>
                    <a:lnTo>
                      <a:pt x="276" y="163"/>
                    </a:lnTo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5" name="Rectangle 9" descr="深色下对角线"/>
            <p:cNvSpPr>
              <a:spLocks noChangeArrowheads="1"/>
            </p:cNvSpPr>
            <p:nvPr/>
          </p:nvSpPr>
          <p:spPr bwMode="auto">
            <a:xfrm>
              <a:off x="3648" y="1104"/>
              <a:ext cx="48" cy="432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" name="Rectangle 10" descr="深色下对角线"/>
            <p:cNvSpPr>
              <a:spLocks noChangeArrowheads="1"/>
            </p:cNvSpPr>
            <p:nvPr/>
          </p:nvSpPr>
          <p:spPr bwMode="auto">
            <a:xfrm>
              <a:off x="5328" y="1104"/>
              <a:ext cx="48" cy="432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" name="Line 11"/>
            <p:cNvSpPr>
              <a:spLocks noChangeShapeType="1"/>
            </p:cNvSpPr>
            <p:nvPr/>
          </p:nvSpPr>
          <p:spPr bwMode="auto">
            <a:xfrm>
              <a:off x="3696" y="1344"/>
              <a:ext cx="163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" name="Group 12"/>
          <p:cNvGrpSpPr>
            <a:grpSpLocks/>
          </p:cNvGrpSpPr>
          <p:nvPr/>
        </p:nvGrpSpPr>
        <p:grpSpPr bwMode="auto">
          <a:xfrm>
            <a:off x="8168640" y="2528898"/>
            <a:ext cx="3169920" cy="1082703"/>
            <a:chOff x="3648" y="1584"/>
            <a:chExt cx="1776" cy="525"/>
          </a:xfrm>
        </p:grpSpPr>
        <p:grpSp>
          <p:nvGrpSpPr>
            <p:cNvPr id="12" name="Group 13"/>
            <p:cNvGrpSpPr>
              <a:grpSpLocks/>
            </p:cNvGrpSpPr>
            <p:nvPr/>
          </p:nvGrpSpPr>
          <p:grpSpPr bwMode="auto">
            <a:xfrm>
              <a:off x="3648" y="1584"/>
              <a:ext cx="1776" cy="525"/>
              <a:chOff x="3648" y="1584"/>
              <a:chExt cx="1776" cy="525"/>
            </a:xfrm>
          </p:grpSpPr>
          <p:sp>
            <p:nvSpPr>
              <p:cNvPr id="16" name="Rectangle 14"/>
              <p:cNvSpPr>
                <a:spLocks noChangeArrowheads="1"/>
              </p:cNvSpPr>
              <p:nvPr/>
            </p:nvSpPr>
            <p:spPr bwMode="auto">
              <a:xfrm>
                <a:off x="3648" y="1584"/>
                <a:ext cx="1776" cy="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3694" y="1590"/>
                <a:ext cx="1212" cy="493"/>
              </a:xfrm>
              <a:custGeom>
                <a:avLst/>
                <a:gdLst>
                  <a:gd name="T0" fmla="*/ 0 w 1212"/>
                  <a:gd name="T1" fmla="*/ 253 h 493"/>
                  <a:gd name="T2" fmla="*/ 65 w 1212"/>
                  <a:gd name="T3" fmla="*/ 188 h 493"/>
                  <a:gd name="T4" fmla="*/ 144 w 1212"/>
                  <a:gd name="T5" fmla="*/ 124 h 493"/>
                  <a:gd name="T6" fmla="*/ 210 w 1212"/>
                  <a:gd name="T7" fmla="*/ 72 h 493"/>
                  <a:gd name="T8" fmla="*/ 275 w 1212"/>
                  <a:gd name="T9" fmla="*/ 39 h 493"/>
                  <a:gd name="T10" fmla="*/ 314 w 1212"/>
                  <a:gd name="T11" fmla="*/ 20 h 493"/>
                  <a:gd name="T12" fmla="*/ 334 w 1212"/>
                  <a:gd name="T13" fmla="*/ 13 h 493"/>
                  <a:gd name="T14" fmla="*/ 347 w 1212"/>
                  <a:gd name="T15" fmla="*/ 13 h 493"/>
                  <a:gd name="T16" fmla="*/ 367 w 1212"/>
                  <a:gd name="T17" fmla="*/ 7 h 493"/>
                  <a:gd name="T18" fmla="*/ 380 w 1212"/>
                  <a:gd name="T19" fmla="*/ 7 h 493"/>
                  <a:gd name="T20" fmla="*/ 387 w 1212"/>
                  <a:gd name="T21" fmla="*/ 7 h 493"/>
                  <a:gd name="T22" fmla="*/ 393 w 1212"/>
                  <a:gd name="T23" fmla="*/ 7 h 493"/>
                  <a:gd name="T24" fmla="*/ 393 w 1212"/>
                  <a:gd name="T25" fmla="*/ 7 h 493"/>
                  <a:gd name="T26" fmla="*/ 400 w 1212"/>
                  <a:gd name="T27" fmla="*/ 7 h 493"/>
                  <a:gd name="T28" fmla="*/ 406 w 1212"/>
                  <a:gd name="T29" fmla="*/ 0 h 493"/>
                  <a:gd name="T30" fmla="*/ 406 w 1212"/>
                  <a:gd name="T31" fmla="*/ 0 h 493"/>
                  <a:gd name="T32" fmla="*/ 406 w 1212"/>
                  <a:gd name="T33" fmla="*/ 0 h 493"/>
                  <a:gd name="T34" fmla="*/ 413 w 1212"/>
                  <a:gd name="T35" fmla="*/ 0 h 493"/>
                  <a:gd name="T36" fmla="*/ 413 w 1212"/>
                  <a:gd name="T37" fmla="*/ 0 h 493"/>
                  <a:gd name="T38" fmla="*/ 413 w 1212"/>
                  <a:gd name="T39" fmla="*/ 0 h 493"/>
                  <a:gd name="T40" fmla="*/ 413 w 1212"/>
                  <a:gd name="T41" fmla="*/ 0 h 493"/>
                  <a:gd name="T42" fmla="*/ 413 w 1212"/>
                  <a:gd name="T43" fmla="*/ 0 h 493"/>
                  <a:gd name="T44" fmla="*/ 419 w 1212"/>
                  <a:gd name="T45" fmla="*/ 0 h 493"/>
                  <a:gd name="T46" fmla="*/ 419 w 1212"/>
                  <a:gd name="T47" fmla="*/ 0 h 493"/>
                  <a:gd name="T48" fmla="*/ 419 w 1212"/>
                  <a:gd name="T49" fmla="*/ 0 h 493"/>
                  <a:gd name="T50" fmla="*/ 426 w 1212"/>
                  <a:gd name="T51" fmla="*/ 0 h 493"/>
                  <a:gd name="T52" fmla="*/ 426 w 1212"/>
                  <a:gd name="T53" fmla="*/ 0 h 493"/>
                  <a:gd name="T54" fmla="*/ 426 w 1212"/>
                  <a:gd name="T55" fmla="*/ 0 h 493"/>
                  <a:gd name="T56" fmla="*/ 432 w 1212"/>
                  <a:gd name="T57" fmla="*/ 0 h 493"/>
                  <a:gd name="T58" fmla="*/ 432 w 1212"/>
                  <a:gd name="T59" fmla="*/ 0 h 493"/>
                  <a:gd name="T60" fmla="*/ 439 w 1212"/>
                  <a:gd name="T61" fmla="*/ 7 h 493"/>
                  <a:gd name="T62" fmla="*/ 446 w 1212"/>
                  <a:gd name="T63" fmla="*/ 7 h 493"/>
                  <a:gd name="T64" fmla="*/ 459 w 1212"/>
                  <a:gd name="T65" fmla="*/ 7 h 493"/>
                  <a:gd name="T66" fmla="*/ 472 w 1212"/>
                  <a:gd name="T67" fmla="*/ 7 h 493"/>
                  <a:gd name="T68" fmla="*/ 491 w 1212"/>
                  <a:gd name="T69" fmla="*/ 13 h 493"/>
                  <a:gd name="T70" fmla="*/ 524 w 1212"/>
                  <a:gd name="T71" fmla="*/ 20 h 493"/>
                  <a:gd name="T72" fmla="*/ 557 w 1212"/>
                  <a:gd name="T73" fmla="*/ 33 h 493"/>
                  <a:gd name="T74" fmla="*/ 629 w 1212"/>
                  <a:gd name="T75" fmla="*/ 78 h 493"/>
                  <a:gd name="T76" fmla="*/ 695 w 1212"/>
                  <a:gd name="T77" fmla="*/ 124 h 493"/>
                  <a:gd name="T78" fmla="*/ 767 w 1212"/>
                  <a:gd name="T79" fmla="*/ 182 h 493"/>
                  <a:gd name="T80" fmla="*/ 832 w 1212"/>
                  <a:gd name="T81" fmla="*/ 247 h 493"/>
                  <a:gd name="T82" fmla="*/ 904 w 1212"/>
                  <a:gd name="T83" fmla="*/ 318 h 493"/>
                  <a:gd name="T84" fmla="*/ 976 w 1212"/>
                  <a:gd name="T85" fmla="*/ 376 h 493"/>
                  <a:gd name="T86" fmla="*/ 1042 w 1212"/>
                  <a:gd name="T87" fmla="*/ 422 h 493"/>
                  <a:gd name="T88" fmla="*/ 1075 w 1212"/>
                  <a:gd name="T89" fmla="*/ 448 h 493"/>
                  <a:gd name="T90" fmla="*/ 1114 w 1212"/>
                  <a:gd name="T91" fmla="*/ 467 h 493"/>
                  <a:gd name="T92" fmla="*/ 1147 w 1212"/>
                  <a:gd name="T93" fmla="*/ 480 h 493"/>
                  <a:gd name="T94" fmla="*/ 1186 w 1212"/>
                  <a:gd name="T95" fmla="*/ 493 h 493"/>
                  <a:gd name="T96" fmla="*/ 1199 w 1212"/>
                  <a:gd name="T97" fmla="*/ 493 h 493"/>
                  <a:gd name="T98" fmla="*/ 1212 w 1212"/>
                  <a:gd name="T99" fmla="*/ 493 h 493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212"/>
                  <a:gd name="T151" fmla="*/ 0 h 493"/>
                  <a:gd name="T152" fmla="*/ 1212 w 1212"/>
                  <a:gd name="T153" fmla="*/ 493 h 493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212" h="493">
                    <a:moveTo>
                      <a:pt x="0" y="253"/>
                    </a:moveTo>
                    <a:lnTo>
                      <a:pt x="65" y="188"/>
                    </a:lnTo>
                    <a:lnTo>
                      <a:pt x="144" y="124"/>
                    </a:lnTo>
                    <a:lnTo>
                      <a:pt x="210" y="72"/>
                    </a:lnTo>
                    <a:lnTo>
                      <a:pt x="275" y="39"/>
                    </a:lnTo>
                    <a:lnTo>
                      <a:pt x="314" y="20"/>
                    </a:lnTo>
                    <a:lnTo>
                      <a:pt x="334" y="13"/>
                    </a:lnTo>
                    <a:lnTo>
                      <a:pt x="347" y="13"/>
                    </a:lnTo>
                    <a:lnTo>
                      <a:pt x="367" y="7"/>
                    </a:lnTo>
                    <a:lnTo>
                      <a:pt x="380" y="7"/>
                    </a:lnTo>
                    <a:lnTo>
                      <a:pt x="387" y="7"/>
                    </a:lnTo>
                    <a:lnTo>
                      <a:pt x="393" y="7"/>
                    </a:lnTo>
                    <a:lnTo>
                      <a:pt x="400" y="7"/>
                    </a:lnTo>
                    <a:lnTo>
                      <a:pt x="406" y="0"/>
                    </a:lnTo>
                    <a:lnTo>
                      <a:pt x="413" y="0"/>
                    </a:lnTo>
                    <a:lnTo>
                      <a:pt x="419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9" y="7"/>
                    </a:lnTo>
                    <a:lnTo>
                      <a:pt x="446" y="7"/>
                    </a:lnTo>
                    <a:lnTo>
                      <a:pt x="459" y="7"/>
                    </a:lnTo>
                    <a:lnTo>
                      <a:pt x="472" y="7"/>
                    </a:lnTo>
                    <a:lnTo>
                      <a:pt x="491" y="13"/>
                    </a:lnTo>
                    <a:lnTo>
                      <a:pt x="524" y="20"/>
                    </a:lnTo>
                    <a:lnTo>
                      <a:pt x="557" y="33"/>
                    </a:lnTo>
                    <a:lnTo>
                      <a:pt x="629" y="78"/>
                    </a:lnTo>
                    <a:lnTo>
                      <a:pt x="695" y="124"/>
                    </a:lnTo>
                    <a:lnTo>
                      <a:pt x="767" y="182"/>
                    </a:lnTo>
                    <a:lnTo>
                      <a:pt x="832" y="247"/>
                    </a:lnTo>
                    <a:lnTo>
                      <a:pt x="904" y="318"/>
                    </a:lnTo>
                    <a:lnTo>
                      <a:pt x="976" y="376"/>
                    </a:lnTo>
                    <a:lnTo>
                      <a:pt x="1042" y="422"/>
                    </a:lnTo>
                    <a:lnTo>
                      <a:pt x="1075" y="448"/>
                    </a:lnTo>
                    <a:lnTo>
                      <a:pt x="1114" y="467"/>
                    </a:lnTo>
                    <a:lnTo>
                      <a:pt x="1147" y="480"/>
                    </a:lnTo>
                    <a:lnTo>
                      <a:pt x="1186" y="493"/>
                    </a:lnTo>
                    <a:lnTo>
                      <a:pt x="1199" y="493"/>
                    </a:lnTo>
                    <a:lnTo>
                      <a:pt x="1212" y="493"/>
                    </a:lnTo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4906" y="1843"/>
                <a:ext cx="459" cy="247"/>
              </a:xfrm>
              <a:custGeom>
                <a:avLst/>
                <a:gdLst>
                  <a:gd name="T0" fmla="*/ 0 w 459"/>
                  <a:gd name="T1" fmla="*/ 240 h 247"/>
                  <a:gd name="T2" fmla="*/ 7 w 459"/>
                  <a:gd name="T3" fmla="*/ 247 h 247"/>
                  <a:gd name="T4" fmla="*/ 13 w 459"/>
                  <a:gd name="T5" fmla="*/ 247 h 247"/>
                  <a:gd name="T6" fmla="*/ 20 w 459"/>
                  <a:gd name="T7" fmla="*/ 247 h 247"/>
                  <a:gd name="T8" fmla="*/ 26 w 459"/>
                  <a:gd name="T9" fmla="*/ 247 h 247"/>
                  <a:gd name="T10" fmla="*/ 26 w 459"/>
                  <a:gd name="T11" fmla="*/ 247 h 247"/>
                  <a:gd name="T12" fmla="*/ 33 w 459"/>
                  <a:gd name="T13" fmla="*/ 247 h 247"/>
                  <a:gd name="T14" fmla="*/ 33 w 459"/>
                  <a:gd name="T15" fmla="*/ 247 h 247"/>
                  <a:gd name="T16" fmla="*/ 33 w 459"/>
                  <a:gd name="T17" fmla="*/ 247 h 247"/>
                  <a:gd name="T18" fmla="*/ 40 w 459"/>
                  <a:gd name="T19" fmla="*/ 247 h 247"/>
                  <a:gd name="T20" fmla="*/ 40 w 459"/>
                  <a:gd name="T21" fmla="*/ 247 h 247"/>
                  <a:gd name="T22" fmla="*/ 40 w 459"/>
                  <a:gd name="T23" fmla="*/ 247 h 247"/>
                  <a:gd name="T24" fmla="*/ 46 w 459"/>
                  <a:gd name="T25" fmla="*/ 247 h 247"/>
                  <a:gd name="T26" fmla="*/ 46 w 459"/>
                  <a:gd name="T27" fmla="*/ 247 h 247"/>
                  <a:gd name="T28" fmla="*/ 46 w 459"/>
                  <a:gd name="T29" fmla="*/ 247 h 247"/>
                  <a:gd name="T30" fmla="*/ 46 w 459"/>
                  <a:gd name="T31" fmla="*/ 247 h 247"/>
                  <a:gd name="T32" fmla="*/ 53 w 459"/>
                  <a:gd name="T33" fmla="*/ 247 h 247"/>
                  <a:gd name="T34" fmla="*/ 53 w 459"/>
                  <a:gd name="T35" fmla="*/ 247 h 247"/>
                  <a:gd name="T36" fmla="*/ 59 w 459"/>
                  <a:gd name="T37" fmla="*/ 247 h 247"/>
                  <a:gd name="T38" fmla="*/ 59 w 459"/>
                  <a:gd name="T39" fmla="*/ 247 h 247"/>
                  <a:gd name="T40" fmla="*/ 66 w 459"/>
                  <a:gd name="T41" fmla="*/ 247 h 247"/>
                  <a:gd name="T42" fmla="*/ 72 w 459"/>
                  <a:gd name="T43" fmla="*/ 247 h 247"/>
                  <a:gd name="T44" fmla="*/ 85 w 459"/>
                  <a:gd name="T45" fmla="*/ 240 h 247"/>
                  <a:gd name="T46" fmla="*/ 92 w 459"/>
                  <a:gd name="T47" fmla="*/ 240 h 247"/>
                  <a:gd name="T48" fmla="*/ 112 w 459"/>
                  <a:gd name="T49" fmla="*/ 240 h 247"/>
                  <a:gd name="T50" fmla="*/ 131 w 459"/>
                  <a:gd name="T51" fmla="*/ 234 h 247"/>
                  <a:gd name="T52" fmla="*/ 144 w 459"/>
                  <a:gd name="T53" fmla="*/ 227 h 247"/>
                  <a:gd name="T54" fmla="*/ 177 w 459"/>
                  <a:gd name="T55" fmla="*/ 214 h 247"/>
                  <a:gd name="T56" fmla="*/ 249 w 459"/>
                  <a:gd name="T57" fmla="*/ 175 h 247"/>
                  <a:gd name="T58" fmla="*/ 321 w 459"/>
                  <a:gd name="T59" fmla="*/ 123 h 247"/>
                  <a:gd name="T60" fmla="*/ 387 w 459"/>
                  <a:gd name="T61" fmla="*/ 65 h 247"/>
                  <a:gd name="T62" fmla="*/ 452 w 459"/>
                  <a:gd name="T63" fmla="*/ 0 h 247"/>
                  <a:gd name="T64" fmla="*/ 459 w 459"/>
                  <a:gd name="T65" fmla="*/ 0 h 24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59"/>
                  <a:gd name="T100" fmla="*/ 0 h 247"/>
                  <a:gd name="T101" fmla="*/ 459 w 459"/>
                  <a:gd name="T102" fmla="*/ 247 h 24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59" h="247">
                    <a:moveTo>
                      <a:pt x="0" y="240"/>
                    </a:moveTo>
                    <a:lnTo>
                      <a:pt x="7" y="247"/>
                    </a:lnTo>
                    <a:lnTo>
                      <a:pt x="13" y="247"/>
                    </a:lnTo>
                    <a:lnTo>
                      <a:pt x="20" y="247"/>
                    </a:lnTo>
                    <a:lnTo>
                      <a:pt x="26" y="247"/>
                    </a:lnTo>
                    <a:lnTo>
                      <a:pt x="33" y="247"/>
                    </a:lnTo>
                    <a:lnTo>
                      <a:pt x="40" y="247"/>
                    </a:lnTo>
                    <a:lnTo>
                      <a:pt x="46" y="247"/>
                    </a:lnTo>
                    <a:lnTo>
                      <a:pt x="53" y="247"/>
                    </a:lnTo>
                    <a:lnTo>
                      <a:pt x="59" y="247"/>
                    </a:lnTo>
                    <a:lnTo>
                      <a:pt x="66" y="247"/>
                    </a:lnTo>
                    <a:lnTo>
                      <a:pt x="72" y="247"/>
                    </a:lnTo>
                    <a:lnTo>
                      <a:pt x="85" y="240"/>
                    </a:lnTo>
                    <a:lnTo>
                      <a:pt x="92" y="240"/>
                    </a:lnTo>
                    <a:lnTo>
                      <a:pt x="112" y="240"/>
                    </a:lnTo>
                    <a:lnTo>
                      <a:pt x="131" y="234"/>
                    </a:lnTo>
                    <a:lnTo>
                      <a:pt x="144" y="227"/>
                    </a:lnTo>
                    <a:lnTo>
                      <a:pt x="177" y="214"/>
                    </a:lnTo>
                    <a:lnTo>
                      <a:pt x="249" y="175"/>
                    </a:lnTo>
                    <a:lnTo>
                      <a:pt x="321" y="123"/>
                    </a:lnTo>
                    <a:lnTo>
                      <a:pt x="387" y="65"/>
                    </a:lnTo>
                    <a:lnTo>
                      <a:pt x="452" y="0"/>
                    </a:lnTo>
                    <a:lnTo>
                      <a:pt x="459" y="0"/>
                    </a:lnTo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13" name="Rectangle 17" descr="深色下对角线"/>
            <p:cNvSpPr>
              <a:spLocks noChangeArrowheads="1"/>
            </p:cNvSpPr>
            <p:nvPr/>
          </p:nvSpPr>
          <p:spPr bwMode="auto">
            <a:xfrm>
              <a:off x="3648" y="1584"/>
              <a:ext cx="48" cy="432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" name="Rectangle 18" descr="深色下对角线"/>
            <p:cNvSpPr>
              <a:spLocks noChangeArrowheads="1"/>
            </p:cNvSpPr>
            <p:nvPr/>
          </p:nvSpPr>
          <p:spPr bwMode="auto">
            <a:xfrm>
              <a:off x="5328" y="1596"/>
              <a:ext cx="48" cy="432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Line 19"/>
            <p:cNvSpPr>
              <a:spLocks noChangeShapeType="1"/>
            </p:cNvSpPr>
            <p:nvPr/>
          </p:nvSpPr>
          <p:spPr bwMode="auto">
            <a:xfrm>
              <a:off x="3696" y="1872"/>
              <a:ext cx="163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9" name="Group 20"/>
          <p:cNvGrpSpPr>
            <a:grpSpLocks/>
          </p:cNvGrpSpPr>
          <p:nvPr/>
        </p:nvGrpSpPr>
        <p:grpSpPr bwMode="auto">
          <a:xfrm>
            <a:off x="8168640" y="3660177"/>
            <a:ext cx="3169920" cy="1080641"/>
            <a:chOff x="3648" y="2208"/>
            <a:chExt cx="1776" cy="524"/>
          </a:xfrm>
        </p:grpSpPr>
        <p:grpSp>
          <p:nvGrpSpPr>
            <p:cNvPr id="20" name="Group 21"/>
            <p:cNvGrpSpPr>
              <a:grpSpLocks/>
            </p:cNvGrpSpPr>
            <p:nvPr/>
          </p:nvGrpSpPr>
          <p:grpSpPr bwMode="auto">
            <a:xfrm>
              <a:off x="3648" y="2208"/>
              <a:ext cx="1776" cy="524"/>
              <a:chOff x="3648" y="2208"/>
              <a:chExt cx="1776" cy="524"/>
            </a:xfrm>
          </p:grpSpPr>
          <p:sp>
            <p:nvSpPr>
              <p:cNvPr id="24" name="Rectangle 22"/>
              <p:cNvSpPr>
                <a:spLocks noChangeArrowheads="1"/>
              </p:cNvSpPr>
              <p:nvPr/>
            </p:nvSpPr>
            <p:spPr bwMode="auto">
              <a:xfrm>
                <a:off x="3648" y="2208"/>
                <a:ext cx="1776" cy="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5" name="Rectangle 23"/>
              <p:cNvSpPr>
                <a:spLocks noChangeArrowheads="1"/>
              </p:cNvSpPr>
              <p:nvPr/>
            </p:nvSpPr>
            <p:spPr bwMode="auto">
              <a:xfrm>
                <a:off x="3648" y="2208"/>
                <a:ext cx="1776" cy="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3694" y="2214"/>
                <a:ext cx="826" cy="499"/>
              </a:xfrm>
              <a:custGeom>
                <a:avLst/>
                <a:gdLst>
                  <a:gd name="T0" fmla="*/ 0 w 826"/>
                  <a:gd name="T1" fmla="*/ 253 h 499"/>
                  <a:gd name="T2" fmla="*/ 65 w 826"/>
                  <a:gd name="T3" fmla="*/ 156 h 499"/>
                  <a:gd name="T4" fmla="*/ 105 w 826"/>
                  <a:gd name="T5" fmla="*/ 117 h 499"/>
                  <a:gd name="T6" fmla="*/ 144 w 826"/>
                  <a:gd name="T7" fmla="*/ 72 h 499"/>
                  <a:gd name="T8" fmla="*/ 177 w 826"/>
                  <a:gd name="T9" fmla="*/ 39 h 499"/>
                  <a:gd name="T10" fmla="*/ 210 w 826"/>
                  <a:gd name="T11" fmla="*/ 20 h 499"/>
                  <a:gd name="T12" fmla="*/ 223 w 826"/>
                  <a:gd name="T13" fmla="*/ 13 h 499"/>
                  <a:gd name="T14" fmla="*/ 229 w 826"/>
                  <a:gd name="T15" fmla="*/ 13 h 499"/>
                  <a:gd name="T16" fmla="*/ 236 w 826"/>
                  <a:gd name="T17" fmla="*/ 7 h 499"/>
                  <a:gd name="T18" fmla="*/ 249 w 826"/>
                  <a:gd name="T19" fmla="*/ 7 h 499"/>
                  <a:gd name="T20" fmla="*/ 255 w 826"/>
                  <a:gd name="T21" fmla="*/ 7 h 499"/>
                  <a:gd name="T22" fmla="*/ 262 w 826"/>
                  <a:gd name="T23" fmla="*/ 7 h 499"/>
                  <a:gd name="T24" fmla="*/ 262 w 826"/>
                  <a:gd name="T25" fmla="*/ 7 h 499"/>
                  <a:gd name="T26" fmla="*/ 269 w 826"/>
                  <a:gd name="T27" fmla="*/ 7 h 499"/>
                  <a:gd name="T28" fmla="*/ 269 w 826"/>
                  <a:gd name="T29" fmla="*/ 0 h 499"/>
                  <a:gd name="T30" fmla="*/ 269 w 826"/>
                  <a:gd name="T31" fmla="*/ 0 h 499"/>
                  <a:gd name="T32" fmla="*/ 275 w 826"/>
                  <a:gd name="T33" fmla="*/ 0 h 499"/>
                  <a:gd name="T34" fmla="*/ 275 w 826"/>
                  <a:gd name="T35" fmla="*/ 0 h 499"/>
                  <a:gd name="T36" fmla="*/ 275 w 826"/>
                  <a:gd name="T37" fmla="*/ 0 h 499"/>
                  <a:gd name="T38" fmla="*/ 275 w 826"/>
                  <a:gd name="T39" fmla="*/ 0 h 499"/>
                  <a:gd name="T40" fmla="*/ 282 w 826"/>
                  <a:gd name="T41" fmla="*/ 0 h 499"/>
                  <a:gd name="T42" fmla="*/ 282 w 826"/>
                  <a:gd name="T43" fmla="*/ 0 h 499"/>
                  <a:gd name="T44" fmla="*/ 282 w 826"/>
                  <a:gd name="T45" fmla="*/ 0 h 499"/>
                  <a:gd name="T46" fmla="*/ 288 w 826"/>
                  <a:gd name="T47" fmla="*/ 0 h 499"/>
                  <a:gd name="T48" fmla="*/ 288 w 826"/>
                  <a:gd name="T49" fmla="*/ 0 h 499"/>
                  <a:gd name="T50" fmla="*/ 295 w 826"/>
                  <a:gd name="T51" fmla="*/ 7 h 499"/>
                  <a:gd name="T52" fmla="*/ 295 w 826"/>
                  <a:gd name="T53" fmla="*/ 7 h 499"/>
                  <a:gd name="T54" fmla="*/ 308 w 826"/>
                  <a:gd name="T55" fmla="*/ 7 h 499"/>
                  <a:gd name="T56" fmla="*/ 314 w 826"/>
                  <a:gd name="T57" fmla="*/ 7 h 499"/>
                  <a:gd name="T58" fmla="*/ 334 w 826"/>
                  <a:gd name="T59" fmla="*/ 13 h 499"/>
                  <a:gd name="T60" fmla="*/ 347 w 826"/>
                  <a:gd name="T61" fmla="*/ 20 h 499"/>
                  <a:gd name="T62" fmla="*/ 387 w 826"/>
                  <a:gd name="T63" fmla="*/ 46 h 499"/>
                  <a:gd name="T64" fmla="*/ 419 w 826"/>
                  <a:gd name="T65" fmla="*/ 78 h 499"/>
                  <a:gd name="T66" fmla="*/ 485 w 826"/>
                  <a:gd name="T67" fmla="*/ 156 h 499"/>
                  <a:gd name="T68" fmla="*/ 557 w 826"/>
                  <a:gd name="T69" fmla="*/ 253 h 499"/>
                  <a:gd name="T70" fmla="*/ 629 w 826"/>
                  <a:gd name="T71" fmla="*/ 343 h 499"/>
                  <a:gd name="T72" fmla="*/ 662 w 826"/>
                  <a:gd name="T73" fmla="*/ 389 h 499"/>
                  <a:gd name="T74" fmla="*/ 701 w 826"/>
                  <a:gd name="T75" fmla="*/ 427 h 499"/>
                  <a:gd name="T76" fmla="*/ 734 w 826"/>
                  <a:gd name="T77" fmla="*/ 460 h 499"/>
                  <a:gd name="T78" fmla="*/ 767 w 826"/>
                  <a:gd name="T79" fmla="*/ 479 h 499"/>
                  <a:gd name="T80" fmla="*/ 786 w 826"/>
                  <a:gd name="T81" fmla="*/ 486 h 499"/>
                  <a:gd name="T82" fmla="*/ 793 w 826"/>
                  <a:gd name="T83" fmla="*/ 492 h 499"/>
                  <a:gd name="T84" fmla="*/ 799 w 826"/>
                  <a:gd name="T85" fmla="*/ 492 h 499"/>
                  <a:gd name="T86" fmla="*/ 806 w 826"/>
                  <a:gd name="T87" fmla="*/ 492 h 499"/>
                  <a:gd name="T88" fmla="*/ 813 w 826"/>
                  <a:gd name="T89" fmla="*/ 492 h 499"/>
                  <a:gd name="T90" fmla="*/ 813 w 826"/>
                  <a:gd name="T91" fmla="*/ 499 h 499"/>
                  <a:gd name="T92" fmla="*/ 819 w 826"/>
                  <a:gd name="T93" fmla="*/ 499 h 499"/>
                  <a:gd name="T94" fmla="*/ 826 w 826"/>
                  <a:gd name="T95" fmla="*/ 499 h 499"/>
                  <a:gd name="T96" fmla="*/ 826 w 826"/>
                  <a:gd name="T97" fmla="*/ 499 h 499"/>
                  <a:gd name="T98" fmla="*/ 826 w 826"/>
                  <a:gd name="T99" fmla="*/ 499 h 49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826"/>
                  <a:gd name="T151" fmla="*/ 0 h 499"/>
                  <a:gd name="T152" fmla="*/ 826 w 826"/>
                  <a:gd name="T153" fmla="*/ 499 h 499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826" h="499">
                    <a:moveTo>
                      <a:pt x="0" y="253"/>
                    </a:moveTo>
                    <a:lnTo>
                      <a:pt x="65" y="156"/>
                    </a:lnTo>
                    <a:lnTo>
                      <a:pt x="105" y="117"/>
                    </a:lnTo>
                    <a:lnTo>
                      <a:pt x="144" y="72"/>
                    </a:lnTo>
                    <a:lnTo>
                      <a:pt x="177" y="39"/>
                    </a:lnTo>
                    <a:lnTo>
                      <a:pt x="210" y="20"/>
                    </a:lnTo>
                    <a:lnTo>
                      <a:pt x="223" y="13"/>
                    </a:lnTo>
                    <a:lnTo>
                      <a:pt x="229" y="13"/>
                    </a:lnTo>
                    <a:lnTo>
                      <a:pt x="236" y="7"/>
                    </a:lnTo>
                    <a:lnTo>
                      <a:pt x="249" y="7"/>
                    </a:lnTo>
                    <a:lnTo>
                      <a:pt x="255" y="7"/>
                    </a:lnTo>
                    <a:lnTo>
                      <a:pt x="262" y="7"/>
                    </a:lnTo>
                    <a:lnTo>
                      <a:pt x="269" y="7"/>
                    </a:lnTo>
                    <a:lnTo>
                      <a:pt x="269" y="0"/>
                    </a:lnTo>
                    <a:lnTo>
                      <a:pt x="275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5" y="7"/>
                    </a:lnTo>
                    <a:lnTo>
                      <a:pt x="308" y="7"/>
                    </a:lnTo>
                    <a:lnTo>
                      <a:pt x="314" y="7"/>
                    </a:lnTo>
                    <a:lnTo>
                      <a:pt x="334" y="13"/>
                    </a:lnTo>
                    <a:lnTo>
                      <a:pt x="347" y="20"/>
                    </a:lnTo>
                    <a:lnTo>
                      <a:pt x="387" y="46"/>
                    </a:lnTo>
                    <a:lnTo>
                      <a:pt x="419" y="78"/>
                    </a:lnTo>
                    <a:lnTo>
                      <a:pt x="485" y="156"/>
                    </a:lnTo>
                    <a:lnTo>
                      <a:pt x="557" y="253"/>
                    </a:lnTo>
                    <a:lnTo>
                      <a:pt x="629" y="343"/>
                    </a:lnTo>
                    <a:lnTo>
                      <a:pt x="662" y="389"/>
                    </a:lnTo>
                    <a:lnTo>
                      <a:pt x="701" y="427"/>
                    </a:lnTo>
                    <a:lnTo>
                      <a:pt x="734" y="460"/>
                    </a:lnTo>
                    <a:lnTo>
                      <a:pt x="767" y="479"/>
                    </a:lnTo>
                    <a:lnTo>
                      <a:pt x="786" y="486"/>
                    </a:lnTo>
                    <a:lnTo>
                      <a:pt x="793" y="492"/>
                    </a:lnTo>
                    <a:lnTo>
                      <a:pt x="799" y="492"/>
                    </a:lnTo>
                    <a:lnTo>
                      <a:pt x="806" y="492"/>
                    </a:lnTo>
                    <a:lnTo>
                      <a:pt x="813" y="492"/>
                    </a:lnTo>
                    <a:lnTo>
                      <a:pt x="813" y="499"/>
                    </a:lnTo>
                    <a:lnTo>
                      <a:pt x="819" y="499"/>
                    </a:lnTo>
                    <a:lnTo>
                      <a:pt x="826" y="499"/>
                    </a:lnTo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4520" y="2214"/>
                <a:ext cx="635" cy="499"/>
              </a:xfrm>
              <a:custGeom>
                <a:avLst/>
                <a:gdLst>
                  <a:gd name="T0" fmla="*/ 0 w 635"/>
                  <a:gd name="T1" fmla="*/ 499 h 499"/>
                  <a:gd name="T2" fmla="*/ 6 w 635"/>
                  <a:gd name="T3" fmla="*/ 499 h 499"/>
                  <a:gd name="T4" fmla="*/ 6 w 635"/>
                  <a:gd name="T5" fmla="*/ 499 h 499"/>
                  <a:gd name="T6" fmla="*/ 6 w 635"/>
                  <a:gd name="T7" fmla="*/ 499 h 499"/>
                  <a:gd name="T8" fmla="*/ 6 w 635"/>
                  <a:gd name="T9" fmla="*/ 499 h 499"/>
                  <a:gd name="T10" fmla="*/ 13 w 635"/>
                  <a:gd name="T11" fmla="*/ 499 h 499"/>
                  <a:gd name="T12" fmla="*/ 13 w 635"/>
                  <a:gd name="T13" fmla="*/ 499 h 499"/>
                  <a:gd name="T14" fmla="*/ 13 w 635"/>
                  <a:gd name="T15" fmla="*/ 499 h 499"/>
                  <a:gd name="T16" fmla="*/ 19 w 635"/>
                  <a:gd name="T17" fmla="*/ 499 h 499"/>
                  <a:gd name="T18" fmla="*/ 19 w 635"/>
                  <a:gd name="T19" fmla="*/ 499 h 499"/>
                  <a:gd name="T20" fmla="*/ 19 w 635"/>
                  <a:gd name="T21" fmla="*/ 499 h 499"/>
                  <a:gd name="T22" fmla="*/ 26 w 635"/>
                  <a:gd name="T23" fmla="*/ 499 h 499"/>
                  <a:gd name="T24" fmla="*/ 32 w 635"/>
                  <a:gd name="T25" fmla="*/ 499 h 499"/>
                  <a:gd name="T26" fmla="*/ 39 w 635"/>
                  <a:gd name="T27" fmla="*/ 492 h 499"/>
                  <a:gd name="T28" fmla="*/ 45 w 635"/>
                  <a:gd name="T29" fmla="*/ 492 h 499"/>
                  <a:gd name="T30" fmla="*/ 65 w 635"/>
                  <a:gd name="T31" fmla="*/ 486 h 499"/>
                  <a:gd name="T32" fmla="*/ 78 w 635"/>
                  <a:gd name="T33" fmla="*/ 479 h 499"/>
                  <a:gd name="T34" fmla="*/ 111 w 635"/>
                  <a:gd name="T35" fmla="*/ 453 h 499"/>
                  <a:gd name="T36" fmla="*/ 150 w 635"/>
                  <a:gd name="T37" fmla="*/ 427 h 499"/>
                  <a:gd name="T38" fmla="*/ 222 w 635"/>
                  <a:gd name="T39" fmla="*/ 343 h 499"/>
                  <a:gd name="T40" fmla="*/ 288 w 635"/>
                  <a:gd name="T41" fmla="*/ 253 h 499"/>
                  <a:gd name="T42" fmla="*/ 360 w 635"/>
                  <a:gd name="T43" fmla="*/ 149 h 499"/>
                  <a:gd name="T44" fmla="*/ 399 w 635"/>
                  <a:gd name="T45" fmla="*/ 110 h 499"/>
                  <a:gd name="T46" fmla="*/ 432 w 635"/>
                  <a:gd name="T47" fmla="*/ 72 h 499"/>
                  <a:gd name="T48" fmla="*/ 465 w 635"/>
                  <a:gd name="T49" fmla="*/ 46 h 499"/>
                  <a:gd name="T50" fmla="*/ 498 w 635"/>
                  <a:gd name="T51" fmla="*/ 20 h 499"/>
                  <a:gd name="T52" fmla="*/ 511 w 635"/>
                  <a:gd name="T53" fmla="*/ 13 h 499"/>
                  <a:gd name="T54" fmla="*/ 524 w 635"/>
                  <a:gd name="T55" fmla="*/ 13 h 499"/>
                  <a:gd name="T56" fmla="*/ 530 w 635"/>
                  <a:gd name="T57" fmla="*/ 7 h 499"/>
                  <a:gd name="T58" fmla="*/ 544 w 635"/>
                  <a:gd name="T59" fmla="*/ 7 h 499"/>
                  <a:gd name="T60" fmla="*/ 544 w 635"/>
                  <a:gd name="T61" fmla="*/ 7 h 499"/>
                  <a:gd name="T62" fmla="*/ 550 w 635"/>
                  <a:gd name="T63" fmla="*/ 7 h 499"/>
                  <a:gd name="T64" fmla="*/ 557 w 635"/>
                  <a:gd name="T65" fmla="*/ 7 h 499"/>
                  <a:gd name="T66" fmla="*/ 557 w 635"/>
                  <a:gd name="T67" fmla="*/ 0 h 499"/>
                  <a:gd name="T68" fmla="*/ 557 w 635"/>
                  <a:gd name="T69" fmla="*/ 0 h 499"/>
                  <a:gd name="T70" fmla="*/ 563 w 635"/>
                  <a:gd name="T71" fmla="*/ 0 h 499"/>
                  <a:gd name="T72" fmla="*/ 563 w 635"/>
                  <a:gd name="T73" fmla="*/ 0 h 499"/>
                  <a:gd name="T74" fmla="*/ 563 w 635"/>
                  <a:gd name="T75" fmla="*/ 0 h 499"/>
                  <a:gd name="T76" fmla="*/ 570 w 635"/>
                  <a:gd name="T77" fmla="*/ 0 h 499"/>
                  <a:gd name="T78" fmla="*/ 570 w 635"/>
                  <a:gd name="T79" fmla="*/ 0 h 499"/>
                  <a:gd name="T80" fmla="*/ 570 w 635"/>
                  <a:gd name="T81" fmla="*/ 0 h 499"/>
                  <a:gd name="T82" fmla="*/ 576 w 635"/>
                  <a:gd name="T83" fmla="*/ 0 h 499"/>
                  <a:gd name="T84" fmla="*/ 576 w 635"/>
                  <a:gd name="T85" fmla="*/ 0 h 499"/>
                  <a:gd name="T86" fmla="*/ 576 w 635"/>
                  <a:gd name="T87" fmla="*/ 0 h 499"/>
                  <a:gd name="T88" fmla="*/ 583 w 635"/>
                  <a:gd name="T89" fmla="*/ 7 h 499"/>
                  <a:gd name="T90" fmla="*/ 589 w 635"/>
                  <a:gd name="T91" fmla="*/ 7 h 499"/>
                  <a:gd name="T92" fmla="*/ 589 w 635"/>
                  <a:gd name="T93" fmla="*/ 7 h 499"/>
                  <a:gd name="T94" fmla="*/ 596 w 635"/>
                  <a:gd name="T95" fmla="*/ 7 h 499"/>
                  <a:gd name="T96" fmla="*/ 609 w 635"/>
                  <a:gd name="T97" fmla="*/ 7 h 499"/>
                  <a:gd name="T98" fmla="*/ 616 w 635"/>
                  <a:gd name="T99" fmla="*/ 13 h 499"/>
                  <a:gd name="T100" fmla="*/ 635 w 635"/>
                  <a:gd name="T101" fmla="*/ 20 h 49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635"/>
                  <a:gd name="T154" fmla="*/ 0 h 499"/>
                  <a:gd name="T155" fmla="*/ 635 w 635"/>
                  <a:gd name="T156" fmla="*/ 499 h 499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635" h="499">
                    <a:moveTo>
                      <a:pt x="0" y="499"/>
                    </a:moveTo>
                    <a:lnTo>
                      <a:pt x="6" y="499"/>
                    </a:lnTo>
                    <a:lnTo>
                      <a:pt x="13" y="499"/>
                    </a:lnTo>
                    <a:lnTo>
                      <a:pt x="19" y="499"/>
                    </a:lnTo>
                    <a:lnTo>
                      <a:pt x="26" y="499"/>
                    </a:lnTo>
                    <a:lnTo>
                      <a:pt x="32" y="499"/>
                    </a:lnTo>
                    <a:lnTo>
                      <a:pt x="39" y="492"/>
                    </a:lnTo>
                    <a:lnTo>
                      <a:pt x="45" y="492"/>
                    </a:lnTo>
                    <a:lnTo>
                      <a:pt x="65" y="486"/>
                    </a:lnTo>
                    <a:lnTo>
                      <a:pt x="78" y="479"/>
                    </a:lnTo>
                    <a:lnTo>
                      <a:pt x="111" y="453"/>
                    </a:lnTo>
                    <a:lnTo>
                      <a:pt x="150" y="427"/>
                    </a:lnTo>
                    <a:lnTo>
                      <a:pt x="222" y="343"/>
                    </a:lnTo>
                    <a:lnTo>
                      <a:pt x="288" y="253"/>
                    </a:lnTo>
                    <a:lnTo>
                      <a:pt x="360" y="149"/>
                    </a:lnTo>
                    <a:lnTo>
                      <a:pt x="399" y="110"/>
                    </a:lnTo>
                    <a:lnTo>
                      <a:pt x="432" y="72"/>
                    </a:lnTo>
                    <a:lnTo>
                      <a:pt x="465" y="46"/>
                    </a:lnTo>
                    <a:lnTo>
                      <a:pt x="498" y="20"/>
                    </a:lnTo>
                    <a:lnTo>
                      <a:pt x="511" y="13"/>
                    </a:lnTo>
                    <a:lnTo>
                      <a:pt x="524" y="13"/>
                    </a:lnTo>
                    <a:lnTo>
                      <a:pt x="530" y="7"/>
                    </a:lnTo>
                    <a:lnTo>
                      <a:pt x="544" y="7"/>
                    </a:lnTo>
                    <a:lnTo>
                      <a:pt x="550" y="7"/>
                    </a:lnTo>
                    <a:lnTo>
                      <a:pt x="557" y="7"/>
                    </a:lnTo>
                    <a:lnTo>
                      <a:pt x="557" y="0"/>
                    </a:lnTo>
                    <a:lnTo>
                      <a:pt x="563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3" y="7"/>
                    </a:lnTo>
                    <a:lnTo>
                      <a:pt x="589" y="7"/>
                    </a:lnTo>
                    <a:lnTo>
                      <a:pt x="596" y="7"/>
                    </a:lnTo>
                    <a:lnTo>
                      <a:pt x="609" y="7"/>
                    </a:lnTo>
                    <a:lnTo>
                      <a:pt x="616" y="13"/>
                    </a:lnTo>
                    <a:lnTo>
                      <a:pt x="635" y="20"/>
                    </a:lnTo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5155" y="2234"/>
                <a:ext cx="210" cy="233"/>
              </a:xfrm>
              <a:custGeom>
                <a:avLst/>
                <a:gdLst>
                  <a:gd name="T0" fmla="*/ 0 w 210"/>
                  <a:gd name="T1" fmla="*/ 0 h 233"/>
                  <a:gd name="T2" fmla="*/ 33 w 210"/>
                  <a:gd name="T3" fmla="*/ 19 h 233"/>
                  <a:gd name="T4" fmla="*/ 66 w 210"/>
                  <a:gd name="T5" fmla="*/ 52 h 233"/>
                  <a:gd name="T6" fmla="*/ 138 w 210"/>
                  <a:gd name="T7" fmla="*/ 136 h 233"/>
                  <a:gd name="T8" fmla="*/ 203 w 210"/>
                  <a:gd name="T9" fmla="*/ 226 h 233"/>
                  <a:gd name="T10" fmla="*/ 210 w 210"/>
                  <a:gd name="T11" fmla="*/ 233 h 23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0"/>
                  <a:gd name="T19" fmla="*/ 0 h 233"/>
                  <a:gd name="T20" fmla="*/ 210 w 210"/>
                  <a:gd name="T21" fmla="*/ 233 h 23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0" h="233">
                    <a:moveTo>
                      <a:pt x="0" y="0"/>
                    </a:moveTo>
                    <a:lnTo>
                      <a:pt x="33" y="19"/>
                    </a:lnTo>
                    <a:lnTo>
                      <a:pt x="66" y="52"/>
                    </a:lnTo>
                    <a:lnTo>
                      <a:pt x="138" y="136"/>
                    </a:lnTo>
                    <a:lnTo>
                      <a:pt x="203" y="226"/>
                    </a:lnTo>
                    <a:lnTo>
                      <a:pt x="210" y="233"/>
                    </a:lnTo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21" name="Rectangle 27" descr="深色下对角线"/>
            <p:cNvSpPr>
              <a:spLocks noChangeArrowheads="1"/>
            </p:cNvSpPr>
            <p:nvPr/>
          </p:nvSpPr>
          <p:spPr bwMode="auto">
            <a:xfrm>
              <a:off x="5328" y="2208"/>
              <a:ext cx="48" cy="432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" name="Rectangle 28" descr="深色下对角线"/>
            <p:cNvSpPr>
              <a:spLocks noChangeArrowheads="1"/>
            </p:cNvSpPr>
            <p:nvPr/>
          </p:nvSpPr>
          <p:spPr bwMode="auto">
            <a:xfrm>
              <a:off x="3648" y="2208"/>
              <a:ext cx="48" cy="432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" name="Line 29"/>
            <p:cNvSpPr>
              <a:spLocks noChangeShapeType="1"/>
            </p:cNvSpPr>
            <p:nvPr/>
          </p:nvSpPr>
          <p:spPr bwMode="auto">
            <a:xfrm>
              <a:off x="3696" y="2448"/>
              <a:ext cx="163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9" name="Group 30"/>
          <p:cNvGrpSpPr>
            <a:grpSpLocks/>
          </p:cNvGrpSpPr>
          <p:nvPr/>
        </p:nvGrpSpPr>
        <p:grpSpPr bwMode="auto">
          <a:xfrm>
            <a:off x="8168640" y="543894"/>
            <a:ext cx="3084246" cy="890910"/>
            <a:chOff x="3648" y="480"/>
            <a:chExt cx="1728" cy="432"/>
          </a:xfrm>
        </p:grpSpPr>
        <p:sp>
          <p:nvSpPr>
            <p:cNvPr id="30" name="Line 31"/>
            <p:cNvSpPr>
              <a:spLocks noChangeShapeType="1"/>
            </p:cNvSpPr>
            <p:nvPr/>
          </p:nvSpPr>
          <p:spPr bwMode="auto">
            <a:xfrm>
              <a:off x="3696" y="720"/>
              <a:ext cx="1632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Rectangle 32" descr="深色下对角线"/>
            <p:cNvSpPr>
              <a:spLocks noChangeArrowheads="1"/>
            </p:cNvSpPr>
            <p:nvPr/>
          </p:nvSpPr>
          <p:spPr bwMode="auto">
            <a:xfrm>
              <a:off x="3648" y="480"/>
              <a:ext cx="48" cy="432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" name="Rectangle 33" descr="深色下对角线"/>
            <p:cNvSpPr>
              <a:spLocks noChangeArrowheads="1"/>
            </p:cNvSpPr>
            <p:nvPr/>
          </p:nvSpPr>
          <p:spPr bwMode="auto">
            <a:xfrm>
              <a:off x="5328" y="480"/>
              <a:ext cx="48" cy="432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" name="Line 34"/>
            <p:cNvSpPr>
              <a:spLocks noChangeShapeType="1"/>
            </p:cNvSpPr>
            <p:nvPr/>
          </p:nvSpPr>
          <p:spPr bwMode="auto">
            <a:xfrm>
              <a:off x="3696" y="584"/>
              <a:ext cx="1632" cy="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453198" y="887457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将弦线两端固定，波动弦线时会形成稳定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的驻波。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53197" y="1964675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边界条件：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两端点必定是波节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53196" y="2544326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弦长等于半波长的整数倍。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9558595" y="316047"/>
                <a:ext cx="3029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𝑳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595" y="316047"/>
                <a:ext cx="302967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1936026" y="3158273"/>
                <a:ext cx="1411477" cy="93198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𝐿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026" y="3158273"/>
                <a:ext cx="1411477" cy="9319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3681281" y="3377964"/>
                <a:ext cx="2383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 2, 3,⋯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281" y="3377964"/>
                <a:ext cx="2383088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1401765" y="4843357"/>
                <a:ext cx="1529778" cy="92519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765" y="4843357"/>
                <a:ext cx="1529778" cy="92519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453195" y="4172235"/>
                <a:ext cx="37337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对应于某一特定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值</a:t>
                </a: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5" y="4172235"/>
                <a:ext cx="3733714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4078" t="-16667" r="-3589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3148969" y="4843357"/>
                <a:ext cx="2782749" cy="92660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f>
                        <m:fPr>
                          <m:ctrlPr>
                            <a:rPr kumimoji="1" lang="mr-IN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969" y="4843357"/>
                <a:ext cx="2782749" cy="9266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/>
          <p:cNvSpPr txBox="1"/>
          <p:nvPr/>
        </p:nvSpPr>
        <p:spPr>
          <a:xfrm>
            <a:off x="6064369" y="496474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本征频率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8840529" y="478939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简正模式</a:t>
            </a:r>
            <a:endParaRPr lang="zh-CN" altLang="en-US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8982263" y="5455794"/>
                <a:ext cx="1116652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263" y="5455794"/>
                <a:ext cx="1116652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utoShape 2"/>
          <p:cNvSpPr>
            <a:spLocks/>
          </p:cNvSpPr>
          <p:nvPr/>
        </p:nvSpPr>
        <p:spPr bwMode="auto">
          <a:xfrm>
            <a:off x="8678834" y="5572761"/>
            <a:ext cx="175662" cy="846532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8982263" y="6034216"/>
                <a:ext cx="1118255" cy="492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≥2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263" y="6034216"/>
                <a:ext cx="1118255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/>
          <p:cNvSpPr txBox="1"/>
          <p:nvPr/>
        </p:nvSpPr>
        <p:spPr>
          <a:xfrm>
            <a:off x="10157632" y="538342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基频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0157632" y="595991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谐频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453195" y="5851349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波长和频率不是连续的，是“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量子化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”的。</a:t>
            </a:r>
          </a:p>
        </p:txBody>
      </p:sp>
    </p:spTree>
    <p:extLst>
      <p:ext uri="{BB962C8B-B14F-4D97-AF65-F5344CB8AC3E}">
        <p14:creationId xmlns:p14="http://schemas.microsoft.com/office/powerpoint/2010/main" val="119415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 animBg="1"/>
      <p:bldP spid="48" grpId="0"/>
      <p:bldP spid="49" grpId="0"/>
      <p:bldP spid="50" grpId="0"/>
      <p:bldP spid="5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第六节 多普勒效应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8188" y="1070933"/>
            <a:ext cx="96231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以往的讨论，波源只是在平衡位置振动，自身的平衡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位置并不发生移动。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8187" y="2284622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实际过程中，波源通常是运动的。</a:t>
            </a:r>
            <a:endParaRPr lang="en-US" altLang="zh-CN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8187" y="289898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例：</a:t>
            </a:r>
            <a:endParaRPr lang="en-US" altLang="zh-CN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15531" y="289898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火车的进站离开，</a:t>
            </a:r>
            <a:endParaRPr lang="en-US" altLang="zh-CN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61227" y="289898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飞机的起飞降落，</a:t>
            </a:r>
            <a:endParaRPr lang="en-US" altLang="zh-CN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34208" y="289898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altLang="zh-CN" sz="3200" b="1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……</a:t>
            </a:r>
            <a:endParaRPr lang="en-US" altLang="zh-CN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8187" y="3620231"/>
            <a:ext cx="96231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波源或者观察者相对于媒质运动，引起接收的频率与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波源的频率不同的现象，称为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多普勒效应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549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一 声波的多普勒效应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8188" y="887457"/>
            <a:ext cx="108542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 假定波源和观察者的连线，波源的运动方向，观察者的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运动方向三者在同一条直线上。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259586" y="4275911"/>
          <a:ext cx="2743200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象" r:id="rId2" imgW="3228571" imgH="2704762" progId="Paint.Picture">
                  <p:embed/>
                </p:oleObj>
              </mc:Choice>
              <mc:Fallback>
                <p:oleObj name="BMP 图象" r:id="rId2" imgW="3228571" imgH="270476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586" y="4275911"/>
                        <a:ext cx="2743200" cy="229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7023153" y="4121278"/>
          <a:ext cx="2590800" cy="243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剪辑" r:id="rId4" imgW="3763963" imgH="3535363" progId="MS_ClipArt_Gallery.2">
                  <p:embed/>
                </p:oleObj>
              </mc:Choice>
              <mc:Fallback>
                <p:oleObj name="剪辑" r:id="rId4" imgW="3763963" imgH="353536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3153" y="4121278"/>
                        <a:ext cx="2590800" cy="243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272860" y="1964675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波源相对于媒质的运动速度：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129958" y="2032623"/>
                <a:ext cx="565283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3200" b="1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 smtClean="0">
                                  <a:solidFill>
                                    <a:srgbClr val="006600"/>
                                  </a:solidFill>
                                  <a:latin typeface="Cambria Math" charset="0"/>
                                </a:rPr>
                                <m:t>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958" y="2032623"/>
                <a:ext cx="565283" cy="552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1272860" y="254945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观察者相对于媒质的运动速度：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129958" y="2617398"/>
                <a:ext cx="603755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3200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 smtClean="0">
                                  <a:solidFill>
                                    <a:srgbClr val="CC00CC"/>
                                  </a:solidFill>
                                  <a:latin typeface="Cambria Math" charset="0"/>
                                </a:rPr>
                                <m:t>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</a:rPr>
                            <m:t>𝑹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958" y="2617398"/>
                <a:ext cx="603755" cy="5523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/>
          <p:cNvCxnSpPr/>
          <p:nvPr/>
        </p:nvCxnSpPr>
        <p:spPr>
          <a:xfrm>
            <a:off x="3862106" y="5338096"/>
            <a:ext cx="1061583" cy="0"/>
          </a:xfrm>
          <a:prstGeom prst="straightConnector1">
            <a:avLst/>
          </a:prstGeom>
          <a:ln w="635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105805" y="4778439"/>
                <a:ext cx="495777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800" b="1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1" i="1" smtClean="0">
                                  <a:solidFill>
                                    <a:srgbClr val="006600"/>
                                  </a:solidFill>
                                  <a:latin typeface="Cambria Math" charset="0"/>
                                </a:rPr>
                                <m:t>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kumimoji="1" lang="zh-CN" altLang="en-US" sz="16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805" y="4778439"/>
                <a:ext cx="495777" cy="48314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/>
          <p:cNvCxnSpPr/>
          <p:nvPr/>
        </p:nvCxnSpPr>
        <p:spPr>
          <a:xfrm flipH="1" flipV="1">
            <a:off x="6193282" y="5328124"/>
            <a:ext cx="1113696" cy="9972"/>
          </a:xfrm>
          <a:prstGeom prst="straightConnector1">
            <a:avLst/>
          </a:prstGeom>
          <a:ln w="635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613182" y="4781931"/>
                <a:ext cx="529440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800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1" i="1" smtClean="0">
                                  <a:solidFill>
                                    <a:srgbClr val="CC00CC"/>
                                  </a:solidFill>
                                  <a:latin typeface="Cambria Math" charset="0"/>
                                </a:rPr>
                                <m:t>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</a:rPr>
                            <m:t>𝑹</m:t>
                          </m:r>
                        </m:sub>
                      </m:sSub>
                    </m:oMath>
                  </m:oMathPara>
                </a14:m>
                <a:endParaRPr kumimoji="1" lang="zh-CN" altLang="en-US" sz="16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82" y="4781931"/>
                <a:ext cx="529440" cy="48314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468188" y="319584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注意：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801886" y="3139569"/>
                <a:ext cx="8850949" cy="1137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不论是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3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3200" b="1" i="1" smtClean="0">
                                <a:solidFill>
                                  <a:srgbClr val="006600"/>
                                </a:solidFill>
                                <a:latin typeface="Cambria Math" charset="0"/>
                              </a:rPr>
                              <m:t>𝑽</m:t>
                            </m:r>
                          </m:e>
                        </m:acc>
                      </m:e>
                      <m:sub>
                        <m:r>
                          <a:rPr kumimoji="1" lang="en-US" altLang="zh-CN" sz="3200" b="1" i="1">
                            <a:solidFill>
                              <a:srgbClr val="006600"/>
                            </a:solidFill>
                            <a:latin typeface="Cambria Math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还是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3200" b="1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3200" b="1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</a:rPr>
                              <m:t>𝑽</m:t>
                            </m:r>
                          </m:e>
                        </m:acc>
                      </m:e>
                      <m:sub>
                        <m:r>
                          <a:rPr kumimoji="1" lang="en-US" altLang="zh-CN" sz="3200" b="1" i="1">
                            <a:solidFill>
                              <a:srgbClr val="CC00CC"/>
                            </a:solidFill>
                            <a:latin typeface="Cambria Math" charset="0"/>
                          </a:rPr>
                          <m:t>𝑹</m:t>
                        </m:r>
                      </m:sub>
                    </m:sSub>
                    <m:r>
                      <a:rPr kumimoji="1" lang="en-US" altLang="zh-CN" sz="3200" b="1" i="1">
                        <a:solidFill>
                          <a:srgbClr val="CC00CC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，与波在媒质中的传播速度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𝒖</m:t>
                        </m:r>
                      </m:e>
                    </m:acc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都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不是一个概念。</a:t>
                </a: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886" y="3139569"/>
                <a:ext cx="8850949" cy="1137106"/>
              </a:xfrm>
              <a:prstGeom prst="rect">
                <a:avLst/>
              </a:prstGeom>
              <a:blipFill rotWithShape="0">
                <a:blip r:embed="rId11"/>
                <a:stretch>
                  <a:fillRect l="-1791" t="-3743" r="-1171" b="-16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45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  <p:bldP spid="12" grpId="0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68188" y="302682"/>
                <a:ext cx="3807068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3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3200" b="1" i="1" smtClean="0">
                                <a:solidFill>
                                  <a:srgbClr val="006600"/>
                                </a:solidFill>
                                <a:latin typeface="Cambria Math" charset="0"/>
                              </a:rPr>
                              <m:t>𝑽</m:t>
                            </m:r>
                          </m:e>
                        </m:acc>
                      </m:e>
                      <m:sub>
                        <m:r>
                          <a:rPr kumimoji="1" lang="en-US" altLang="zh-CN" sz="3200" b="1" i="1">
                            <a:solidFill>
                              <a:srgbClr val="006600"/>
                            </a:solidFill>
                            <a:latin typeface="Cambria Math" charset="0"/>
                          </a:rPr>
                          <m:t>𝑺</m:t>
                        </m:r>
                      </m:sub>
                    </m:sSub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r>
                  <a:rPr lang="zh-CN" altLang="en-US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r>
                  <a:rPr kumimoji="1" lang="en-US" altLang="zh-CN" sz="3200" b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3200" b="1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3200" b="1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</a:rPr>
                              <m:t>𝑽</m:t>
                            </m:r>
                          </m:e>
                        </m:acc>
                      </m:e>
                      <m:sub>
                        <m:r>
                          <a:rPr kumimoji="1" lang="en-US" altLang="zh-CN" sz="3200" b="1" i="1" smtClean="0">
                            <a:solidFill>
                              <a:srgbClr val="CC00CC"/>
                            </a:solidFill>
                            <a:latin typeface="Cambria Math" charset="0"/>
                          </a:rPr>
                          <m:t>𝑹</m:t>
                        </m:r>
                      </m:sub>
                    </m:sSub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endParaRPr lang="zh-CN" altLang="en-US" sz="32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302682"/>
                <a:ext cx="3807068" cy="644664"/>
              </a:xfrm>
              <a:prstGeom prst="rect">
                <a:avLst/>
              </a:prstGeom>
              <a:blipFill rotWithShape="0">
                <a:blip r:embed="rId2"/>
                <a:stretch>
                  <a:fillRect l="-4167" t="-8571" b="-2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/>
          <p:cNvSpPr/>
          <p:nvPr/>
        </p:nvSpPr>
        <p:spPr>
          <a:xfrm>
            <a:off x="7301131" y="787790"/>
            <a:ext cx="198000" cy="198000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0618765" y="787790"/>
            <a:ext cx="198000" cy="198000"/>
          </a:xfrm>
          <a:prstGeom prst="ellipse">
            <a:avLst/>
          </a:prstGeom>
          <a:solidFill>
            <a:srgbClr val="CC00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097163" y="985790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163" y="985790"/>
                <a:ext cx="302968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0717765" y="985789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𝑹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765" y="985789"/>
                <a:ext cx="34945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连接符 7"/>
          <p:cNvCxnSpPr/>
          <p:nvPr/>
        </p:nvCxnSpPr>
        <p:spPr>
          <a:xfrm>
            <a:off x="7737231" y="507628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8213188" y="507628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8689145" y="507628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9155723" y="507628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9631680" y="507628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10107637" y="507628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921198" y="107217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观察者接收到的频率</a:t>
            </a:r>
          </a:p>
        </p:txBody>
      </p:sp>
      <p:sp>
        <p:nvSpPr>
          <p:cNvPr id="15" name="等于 14"/>
          <p:cNvSpPr/>
          <p:nvPr/>
        </p:nvSpPr>
        <p:spPr>
          <a:xfrm>
            <a:off x="2912010" y="1771334"/>
            <a:ext cx="995305" cy="633047"/>
          </a:xfrm>
          <a:prstGeom prst="mathEqual">
            <a:avLst>
              <a:gd name="adj1" fmla="val 19075"/>
              <a:gd name="adj2" fmla="val 206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1197" y="2518762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单位时间内通过观察者处的波长数目</a:t>
            </a:r>
          </a:p>
        </p:txBody>
      </p:sp>
      <p:cxnSp>
        <p:nvCxnSpPr>
          <p:cNvPr id="17" name="直线箭头连接符 16"/>
          <p:cNvCxnSpPr/>
          <p:nvPr/>
        </p:nvCxnSpPr>
        <p:spPr>
          <a:xfrm>
            <a:off x="8477487" y="1573582"/>
            <a:ext cx="1061583" cy="0"/>
          </a:xfrm>
          <a:prstGeom prst="straightConnector1">
            <a:avLst/>
          </a:prstGeom>
          <a:ln w="635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8807153" y="1634853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kumimoji="1"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153" y="1634853"/>
                <a:ext cx="376706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912010" y="3258375"/>
                <a:ext cx="1411476" cy="962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′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010" y="3258375"/>
                <a:ext cx="1411476" cy="96263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353892" y="3373707"/>
                <a:ext cx="1689373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892" y="3373707"/>
                <a:ext cx="1689373" cy="84343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1244754" y="454358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接收频率</a:t>
            </a:r>
          </a:p>
        </p:txBody>
      </p:sp>
      <p:sp>
        <p:nvSpPr>
          <p:cNvPr id="22" name="等于 21"/>
          <p:cNvSpPr/>
          <p:nvPr/>
        </p:nvSpPr>
        <p:spPr>
          <a:xfrm>
            <a:off x="3263704" y="4619171"/>
            <a:ext cx="705239" cy="496225"/>
          </a:xfrm>
          <a:prstGeom prst="mathEqual">
            <a:avLst>
              <a:gd name="adj1" fmla="val 19075"/>
              <a:gd name="adj2" fmla="val 206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228140" y="454358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波源的频率</a:t>
            </a:r>
          </a:p>
        </p:txBody>
      </p:sp>
    </p:spTree>
    <p:extLst>
      <p:ext uri="{BB962C8B-B14F-4D97-AF65-F5344CB8AC3E}">
        <p14:creationId xmlns:p14="http://schemas.microsoft.com/office/powerpoint/2010/main" val="10863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14" grpId="0"/>
      <p:bldP spid="15" grpId="0" animBg="1"/>
      <p:bldP spid="16" grpId="0"/>
      <p:bldP spid="18" grpId="0"/>
      <p:bldP spid="19" grpId="0"/>
      <p:bldP spid="20" grpId="0"/>
      <p:bldP spid="21" grpId="0"/>
      <p:bldP spid="22" grpId="0" animBg="1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线箭头连接符 25"/>
          <p:cNvCxnSpPr/>
          <p:nvPr/>
        </p:nvCxnSpPr>
        <p:spPr>
          <a:xfrm flipH="1">
            <a:off x="9355016" y="1182280"/>
            <a:ext cx="773725" cy="11533"/>
          </a:xfrm>
          <a:prstGeom prst="straightConnector1">
            <a:avLst/>
          </a:prstGeom>
          <a:ln w="635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>
            <a:off x="10197257" y="429290"/>
            <a:ext cx="0" cy="1501057"/>
          </a:xfrm>
          <a:prstGeom prst="line">
            <a:avLst/>
          </a:prstGeom>
          <a:ln w="5080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68188" y="302682"/>
                <a:ext cx="3807068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3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3200" b="1" i="1" smtClean="0">
                                <a:solidFill>
                                  <a:srgbClr val="006600"/>
                                </a:solidFill>
                                <a:latin typeface="Cambria Math" charset="0"/>
                              </a:rPr>
                              <m:t>𝑽</m:t>
                            </m:r>
                          </m:e>
                        </m:acc>
                      </m:e>
                      <m:sub>
                        <m:r>
                          <a:rPr kumimoji="1" lang="en-US" altLang="zh-CN" sz="3200" b="1" i="1">
                            <a:solidFill>
                              <a:srgbClr val="006600"/>
                            </a:solidFill>
                            <a:latin typeface="Cambria Math" charset="0"/>
                          </a:rPr>
                          <m:t>𝑺</m:t>
                        </m:r>
                      </m:sub>
                    </m:sSub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r>
                  <a:rPr lang="zh-CN" altLang="en-US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r>
                  <a:rPr kumimoji="1" lang="en-US" altLang="zh-CN" sz="3200" b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3200" b="1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3200" b="1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</a:rPr>
                              <m:t>𝑽</m:t>
                            </m:r>
                          </m:e>
                        </m:acc>
                      </m:e>
                      <m:sub>
                        <m:r>
                          <a:rPr kumimoji="1" lang="en-US" altLang="zh-CN" sz="3200" b="1" i="1" smtClean="0">
                            <a:solidFill>
                              <a:srgbClr val="CC00CC"/>
                            </a:solidFill>
                            <a:latin typeface="Cambria Math" charset="0"/>
                          </a:rPr>
                          <m:t>𝑹</m:t>
                        </m:r>
                      </m:sub>
                    </m:sSub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endParaRPr lang="zh-CN" altLang="en-US" sz="32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302682"/>
                <a:ext cx="3807068" cy="644664"/>
              </a:xfrm>
              <a:prstGeom prst="rect">
                <a:avLst/>
              </a:prstGeom>
              <a:blipFill rotWithShape="0">
                <a:blip r:embed="rId2"/>
                <a:stretch>
                  <a:fillRect l="-4167" t="-8571" b="-2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/>
          <p:cNvSpPr/>
          <p:nvPr/>
        </p:nvSpPr>
        <p:spPr>
          <a:xfrm>
            <a:off x="6302323" y="1097279"/>
            <a:ext cx="198000" cy="198000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0098257" y="1097279"/>
            <a:ext cx="198000" cy="198000"/>
          </a:xfrm>
          <a:prstGeom prst="ellipse">
            <a:avLst/>
          </a:prstGeom>
          <a:solidFill>
            <a:srgbClr val="CC00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098355" y="1295279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355" y="1295279"/>
                <a:ext cx="302968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0197257" y="1295278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𝑹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257" y="1295278"/>
                <a:ext cx="34945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线连接符 6"/>
          <p:cNvCxnSpPr/>
          <p:nvPr/>
        </p:nvCxnSpPr>
        <p:spPr>
          <a:xfrm>
            <a:off x="6738423" y="817117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7214380" y="817117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7690337" y="817117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8156915" y="817117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8632872" y="817117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9108829" y="817117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>
            <a:off x="7478679" y="1883071"/>
            <a:ext cx="1061583" cy="0"/>
          </a:xfrm>
          <a:prstGeom prst="straightConnector1">
            <a:avLst/>
          </a:prstGeom>
          <a:ln w="635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7808345" y="1944342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kumimoji="1"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345" y="1944342"/>
                <a:ext cx="376706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470563" y="947346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1).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观察者接近波源</a:t>
            </a:r>
          </a:p>
        </p:txBody>
      </p:sp>
      <p:cxnSp>
        <p:nvCxnSpPr>
          <p:cNvPr id="16" name="直线箭头连接符 15"/>
          <p:cNvCxnSpPr/>
          <p:nvPr/>
        </p:nvCxnSpPr>
        <p:spPr>
          <a:xfrm flipH="1">
            <a:off x="9769159" y="2165502"/>
            <a:ext cx="856195" cy="0"/>
          </a:xfrm>
          <a:prstGeom prst="straightConnector1">
            <a:avLst/>
          </a:prstGeom>
          <a:ln w="635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0106362" y="2260338"/>
                <a:ext cx="529440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800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1" i="1" smtClean="0">
                                  <a:solidFill>
                                    <a:srgbClr val="CC00CC"/>
                                  </a:solidFill>
                                  <a:latin typeface="Cambria Math" charset="0"/>
                                </a:rPr>
                                <m:t>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</a:rPr>
                            <m:t>𝑹</m:t>
                          </m:r>
                        </m:sub>
                      </m:sSub>
                    </m:oMath>
                  </m:oMathPara>
                </a14:m>
                <a:endParaRPr kumimoji="1" lang="zh-CN" altLang="en-US" sz="16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362" y="2260338"/>
                <a:ext cx="529440" cy="48314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连接符 22"/>
          <p:cNvCxnSpPr/>
          <p:nvPr/>
        </p:nvCxnSpPr>
        <p:spPr>
          <a:xfrm>
            <a:off x="11334398" y="443285"/>
            <a:ext cx="0" cy="1501057"/>
          </a:xfrm>
          <a:prstGeom prst="line">
            <a:avLst/>
          </a:prstGeom>
          <a:ln w="5080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>
            <a:off x="10296257" y="1178391"/>
            <a:ext cx="1061583" cy="0"/>
          </a:xfrm>
          <a:prstGeom prst="straightConnector1">
            <a:avLst/>
          </a:prstGeom>
          <a:ln w="635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468188" y="1584231"/>
                <a:ext cx="5115503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𝒕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时间间隔内波通过观察者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的实际距离为：</a:t>
                </a: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1584231"/>
                <a:ext cx="5115503" cy="1077218"/>
              </a:xfrm>
              <a:prstGeom prst="rect">
                <a:avLst/>
              </a:prstGeom>
              <a:blipFill rotWithShape="0">
                <a:blip r:embed="rId7"/>
                <a:stretch>
                  <a:fillRect l="-3099" t="-9040" r="-2384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0379618" y="774057"/>
                <a:ext cx="5963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𝒖</m:t>
                      </m:r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1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9618" y="774057"/>
                <a:ext cx="59631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122" r="-9184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9406491" y="748576"/>
                <a:ext cx="7677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𝑹</m:t>
                          </m:r>
                        </m:sub>
                      </m:sSub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1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491" y="748576"/>
                <a:ext cx="767774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7937" r="-7143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/>
          <p:cNvSpPr/>
          <p:nvPr/>
        </p:nvSpPr>
        <p:spPr>
          <a:xfrm>
            <a:off x="9266091" y="1093525"/>
            <a:ext cx="198000" cy="198000"/>
          </a:xfrm>
          <a:prstGeom prst="ellipse">
            <a:avLst/>
          </a:prstGeom>
          <a:solidFill>
            <a:srgbClr val="FFCCFF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1462276" y="2713559"/>
                <a:ext cx="210641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𝑢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276" y="2713559"/>
                <a:ext cx="2106410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/>
          <p:cNvSpPr txBox="1"/>
          <p:nvPr/>
        </p:nvSpPr>
        <p:spPr>
          <a:xfrm>
            <a:off x="468187" y="3258112"/>
            <a:ext cx="5724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观察者感受到的有效波速为：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5929540" y="3314384"/>
                <a:ext cx="217681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𝑢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540" y="3314384"/>
                <a:ext cx="2176813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1188901" y="4009579"/>
                <a:ext cx="1411476" cy="962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′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901" y="4009579"/>
                <a:ext cx="1411476" cy="96263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2648239" y="4064299"/>
                <a:ext cx="1692258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320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solidFill>
                                    <a:srgbClr val="CC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solidFill>
                                    <a:srgbClr val="CC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239" y="4064299"/>
                <a:ext cx="1692258" cy="92198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4342783" y="4066948"/>
                <a:ext cx="1692258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320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solidFill>
                                    <a:srgbClr val="CC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solidFill>
                                    <a:srgbClr val="CC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𝑢𝑇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783" y="4066948"/>
                <a:ext cx="1692258" cy="92198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6063177" y="4050231"/>
                <a:ext cx="2571473" cy="932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3200" i="1" smtClean="0">
                                      <a:solidFill>
                                        <a:srgbClr val="CC00CC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i="1">
                                      <a:solidFill>
                                        <a:srgbClr val="CC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zh-CN" sz="3200" i="1">
                                      <a:solidFill>
                                        <a:srgbClr val="CC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177" y="4050231"/>
                <a:ext cx="2571473" cy="93243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5774551" y="5374833"/>
                <a:ext cx="52097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4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48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51" y="5374833"/>
                <a:ext cx="520976" cy="73866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6351330" y="5245427"/>
                <a:ext cx="3062185" cy="932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3200" i="1" smtClean="0">
                                      <a:solidFill>
                                        <a:srgbClr val="CC00CC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i="1">
                                      <a:solidFill>
                                        <a:srgbClr val="CC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zh-CN" sz="3200" i="1">
                                      <a:solidFill>
                                        <a:srgbClr val="CC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330" y="5245427"/>
                <a:ext cx="3062185" cy="93243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9469318" y="5516742"/>
                <a:ext cx="91069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318" y="5516742"/>
                <a:ext cx="910699" cy="49244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椭圆 43"/>
          <p:cNvSpPr/>
          <p:nvPr/>
        </p:nvSpPr>
        <p:spPr>
          <a:xfrm>
            <a:off x="1983543" y="4535146"/>
            <a:ext cx="2053883" cy="603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981148" y="5224354"/>
                <a:ext cx="4698722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隐含了绝对时空观假定，</a:t>
                </a:r>
                <a:endParaRPr lang="en-US" altLang="zh-CN" sz="3200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𝑽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𝑹</m:t>
                        </m:r>
                      </m:sub>
                    </m:sSub>
                    <m:r>
                      <a:rPr lang="is-IS" altLang="zh-CN" sz="3200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altLang="zh-CN" sz="3200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𝒄</m:t>
                    </m:r>
                  </m:oMath>
                </a14:m>
                <a:r>
                  <a:rPr lang="zh-CN" altLang="en-US" sz="3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时结论不成立！</a:t>
                </a: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48" y="5224354"/>
                <a:ext cx="4698722" cy="1077218"/>
              </a:xfrm>
              <a:prstGeom prst="rect">
                <a:avLst/>
              </a:prstGeom>
              <a:blipFill rotWithShape="0">
                <a:blip r:embed="rId19"/>
                <a:stretch>
                  <a:fillRect l="-3372" t="-7345" r="-2594" b="-15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06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5" grpId="0"/>
      <p:bldP spid="28" grpId="0"/>
      <p:bldP spid="29" grpId="0"/>
      <p:bldP spid="31" grpId="0" animBg="1"/>
      <p:bldP spid="32" grpId="0"/>
      <p:bldP spid="33" grpId="0"/>
      <p:bldP spid="34" grpId="0"/>
      <p:bldP spid="35" grpId="0"/>
      <p:bldP spid="38" grpId="0"/>
      <p:bldP spid="39" grpId="0"/>
      <p:bldP spid="40" grpId="0"/>
      <p:bldP spid="41" grpId="0"/>
      <p:bldP spid="42" grpId="0"/>
      <p:bldP spid="43" grpId="0"/>
      <p:bldP spid="44" grpId="0" animBg="1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6496" y="384638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2).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观察者远离波源</a:t>
            </a:r>
          </a:p>
        </p:txBody>
      </p:sp>
      <p:cxnSp>
        <p:nvCxnSpPr>
          <p:cNvPr id="6" name="直线连接符 5"/>
          <p:cNvCxnSpPr/>
          <p:nvPr/>
        </p:nvCxnSpPr>
        <p:spPr>
          <a:xfrm>
            <a:off x="9873700" y="429290"/>
            <a:ext cx="0" cy="1501057"/>
          </a:xfrm>
          <a:prstGeom prst="line">
            <a:avLst/>
          </a:prstGeom>
          <a:ln w="5080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6302323" y="1097279"/>
            <a:ext cx="198000" cy="198000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774700" y="1097279"/>
            <a:ext cx="198000" cy="198000"/>
          </a:xfrm>
          <a:prstGeom prst="ellipse">
            <a:avLst/>
          </a:prstGeom>
          <a:solidFill>
            <a:srgbClr val="CC00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098355" y="1295279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355" y="1295279"/>
                <a:ext cx="302968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507940" y="1253074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𝑹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940" y="1253074"/>
                <a:ext cx="349455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连接符 10"/>
          <p:cNvCxnSpPr/>
          <p:nvPr/>
        </p:nvCxnSpPr>
        <p:spPr>
          <a:xfrm>
            <a:off x="6738423" y="817117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7214380" y="817117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7690337" y="817117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8156915" y="817117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8632872" y="817117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>
            <a:off x="9108829" y="817117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7478679" y="1883071"/>
            <a:ext cx="1061583" cy="0"/>
          </a:xfrm>
          <a:prstGeom prst="straightConnector1">
            <a:avLst/>
          </a:prstGeom>
          <a:ln w="635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7808345" y="1944342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kumimoji="1"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345" y="1944342"/>
                <a:ext cx="376706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/>
          <p:cNvCxnSpPr/>
          <p:nvPr/>
        </p:nvCxnSpPr>
        <p:spPr>
          <a:xfrm flipV="1">
            <a:off x="9859632" y="997549"/>
            <a:ext cx="802800" cy="0"/>
          </a:xfrm>
          <a:prstGeom prst="straightConnector1">
            <a:avLst/>
          </a:prstGeom>
          <a:ln w="635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10106362" y="2260338"/>
                <a:ext cx="529440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800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1" i="1" smtClean="0">
                                  <a:solidFill>
                                    <a:srgbClr val="CC00CC"/>
                                  </a:solidFill>
                                  <a:latin typeface="Cambria Math" charset="0"/>
                                </a:rPr>
                                <m:t>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</a:rPr>
                            <m:t>𝑹</m:t>
                          </m:r>
                        </m:sub>
                      </m:sSub>
                    </m:oMath>
                  </m:oMathPara>
                </a14:m>
                <a:endParaRPr kumimoji="1" lang="zh-CN" altLang="en-US" sz="16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362" y="2260338"/>
                <a:ext cx="529440" cy="4831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线连接符 20"/>
          <p:cNvCxnSpPr/>
          <p:nvPr/>
        </p:nvCxnSpPr>
        <p:spPr>
          <a:xfrm>
            <a:off x="11334398" y="443285"/>
            <a:ext cx="0" cy="1501057"/>
          </a:xfrm>
          <a:prstGeom prst="line">
            <a:avLst/>
          </a:prstGeom>
          <a:ln w="5080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stCxn id="8" idx="6"/>
          </p:cNvCxnSpPr>
          <p:nvPr/>
        </p:nvCxnSpPr>
        <p:spPr>
          <a:xfrm flipV="1">
            <a:off x="9972700" y="1178391"/>
            <a:ext cx="1385140" cy="0"/>
          </a:xfrm>
          <a:prstGeom prst="straightConnector1">
            <a:avLst/>
          </a:prstGeom>
          <a:ln w="635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0267004" y="1251098"/>
                <a:ext cx="5963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𝒖</m:t>
                      </m:r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1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004" y="1251098"/>
                <a:ext cx="59631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6122" r="-9184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9905281" y="559128"/>
                <a:ext cx="7677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𝑹</m:t>
                          </m:r>
                        </m:sub>
                      </m:sSub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1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281" y="559128"/>
                <a:ext cx="76777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7937" r="-7143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椭圆 24"/>
          <p:cNvSpPr/>
          <p:nvPr/>
        </p:nvSpPr>
        <p:spPr>
          <a:xfrm>
            <a:off x="10545919" y="1080707"/>
            <a:ext cx="198000" cy="198000"/>
          </a:xfrm>
          <a:prstGeom prst="ellipse">
            <a:avLst/>
          </a:prstGeom>
          <a:solidFill>
            <a:srgbClr val="FFCCFF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456496" y="1011614"/>
                <a:ext cx="5115503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𝒕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时间间隔内波通过观察者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的实际距离为：</a:t>
                </a: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96" y="1011614"/>
                <a:ext cx="5115503" cy="1077218"/>
              </a:xfrm>
              <a:prstGeom prst="rect">
                <a:avLst/>
              </a:prstGeom>
              <a:blipFill rotWithShape="0">
                <a:blip r:embed="rId8"/>
                <a:stretch>
                  <a:fillRect l="-3099" t="-9040" r="-2384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1450584" y="2140942"/>
                <a:ext cx="210641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𝑢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584" y="2140942"/>
                <a:ext cx="2106410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456495" y="2685495"/>
            <a:ext cx="5724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观察者感受到的有效波速为：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917848" y="2741767"/>
                <a:ext cx="217681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𝑢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848" y="2741767"/>
                <a:ext cx="2176813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1187123" y="3306518"/>
                <a:ext cx="1411476" cy="962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′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123" y="3306518"/>
                <a:ext cx="1411476" cy="96263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2646461" y="3361238"/>
                <a:ext cx="1692258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320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solidFill>
                                    <a:srgbClr val="CC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solidFill>
                                    <a:srgbClr val="CC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61" y="3361238"/>
                <a:ext cx="1692258" cy="92198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4341005" y="3363887"/>
                <a:ext cx="1692258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320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solidFill>
                                    <a:srgbClr val="CC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solidFill>
                                    <a:srgbClr val="CC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𝑢𝑇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005" y="3363887"/>
                <a:ext cx="1692258" cy="92198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6061399" y="3347170"/>
                <a:ext cx="2571473" cy="932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3200" i="1" smtClean="0">
                                      <a:solidFill>
                                        <a:srgbClr val="CC00CC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i="1">
                                      <a:solidFill>
                                        <a:srgbClr val="CC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zh-CN" sz="3200" i="1">
                                      <a:solidFill>
                                        <a:srgbClr val="CC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399" y="3347170"/>
                <a:ext cx="2571473" cy="93243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187123" y="4503596"/>
                <a:ext cx="52097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4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4800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123" y="4503596"/>
                <a:ext cx="520976" cy="73866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1763902" y="4374190"/>
                <a:ext cx="3062185" cy="932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3200" i="1" smtClean="0">
                                      <a:solidFill>
                                        <a:srgbClr val="CC00CC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i="1">
                                      <a:solidFill>
                                        <a:srgbClr val="CC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zh-CN" sz="3200" i="1">
                                      <a:solidFill>
                                        <a:srgbClr val="CC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902" y="4374190"/>
                <a:ext cx="3062185" cy="93243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4881890" y="4645505"/>
                <a:ext cx="91069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890" y="4645505"/>
                <a:ext cx="910699" cy="49244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/>
          <p:cNvSpPr txBox="1"/>
          <p:nvPr/>
        </p:nvSpPr>
        <p:spPr>
          <a:xfrm>
            <a:off x="456495" y="565081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注意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两种特殊情况：</a:t>
            </a:r>
          </a:p>
        </p:txBody>
      </p:sp>
      <p:sp>
        <p:nvSpPr>
          <p:cNvPr id="41" name="AutoShape 2"/>
          <p:cNvSpPr>
            <a:spLocks/>
          </p:cNvSpPr>
          <p:nvPr/>
        </p:nvSpPr>
        <p:spPr bwMode="auto">
          <a:xfrm>
            <a:off x="4141961" y="5417212"/>
            <a:ext cx="199044" cy="1096251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4558961" y="5348829"/>
                <a:ext cx="13177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</a:rPr>
                        <m:t>𝑢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3200" i="1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961" y="5348829"/>
                <a:ext cx="1317733" cy="49244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4558960" y="5989364"/>
                <a:ext cx="13193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</a:rPr>
                        <m:t>𝑢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32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3200" i="1">
                              <a:solidFill>
                                <a:srgbClr val="CC00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960" y="5989364"/>
                <a:ext cx="1319336" cy="49244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6080196" y="5348828"/>
                <a:ext cx="12976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196" y="5348828"/>
                <a:ext cx="1297663" cy="49244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6060823" y="5985891"/>
                <a:ext cx="12976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&lt;0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823" y="5985891"/>
                <a:ext cx="1297663" cy="49244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/>
          <p:cNvSpPr txBox="1"/>
          <p:nvPr/>
        </p:nvSpPr>
        <p:spPr>
          <a:xfrm>
            <a:off x="7380848" y="590055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超音速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965763" y="5028305"/>
            <a:ext cx="22365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观察者无法</a:t>
            </a:r>
            <a:endParaRPr lang="en-US" altLang="zh-CN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探测到波的</a:t>
            </a:r>
            <a:endParaRPr lang="en-US" altLang="zh-CN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传播。</a:t>
            </a:r>
          </a:p>
        </p:txBody>
      </p:sp>
      <p:cxnSp>
        <p:nvCxnSpPr>
          <p:cNvPr id="48" name="直线箭头连接符 47"/>
          <p:cNvCxnSpPr/>
          <p:nvPr/>
        </p:nvCxnSpPr>
        <p:spPr>
          <a:xfrm flipV="1">
            <a:off x="9875301" y="2200902"/>
            <a:ext cx="946800" cy="0"/>
          </a:xfrm>
          <a:prstGeom prst="straightConnector1">
            <a:avLst/>
          </a:prstGeom>
          <a:ln w="635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81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/>
      <p:bldP spid="25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1" grpId="0" animBg="1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线箭头连接符 42"/>
          <p:cNvCxnSpPr/>
          <p:nvPr/>
        </p:nvCxnSpPr>
        <p:spPr>
          <a:xfrm>
            <a:off x="7530371" y="4324213"/>
            <a:ext cx="889200" cy="0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921" y="2313910"/>
            <a:ext cx="3771961" cy="1051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68188" y="302682"/>
                <a:ext cx="3807068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3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3200" b="1" i="1" smtClean="0">
                                <a:solidFill>
                                  <a:srgbClr val="006600"/>
                                </a:solidFill>
                                <a:latin typeface="Cambria Math" charset="0"/>
                              </a:rPr>
                              <m:t>𝑽</m:t>
                            </m:r>
                          </m:e>
                        </m:acc>
                      </m:e>
                      <m:sub>
                        <m:r>
                          <a:rPr kumimoji="1" lang="en-US" altLang="zh-CN" sz="3200" b="1" i="1">
                            <a:solidFill>
                              <a:srgbClr val="006600"/>
                            </a:solidFill>
                            <a:latin typeface="Cambria Math" charset="0"/>
                          </a:rPr>
                          <m:t>𝑺</m:t>
                        </m:r>
                      </m:sub>
                    </m:sSub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r>
                  <a:rPr lang="zh-CN" altLang="en-US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r>
                  <a:rPr kumimoji="1" lang="en-US" altLang="zh-CN" sz="3200" b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3200" b="1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3200" b="1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</a:rPr>
                              <m:t>𝑽</m:t>
                            </m:r>
                          </m:e>
                        </m:acc>
                      </m:e>
                      <m:sub>
                        <m:r>
                          <a:rPr kumimoji="1" lang="en-US" altLang="zh-CN" sz="3200" b="1" i="1" smtClean="0">
                            <a:solidFill>
                              <a:srgbClr val="CC00CC"/>
                            </a:solidFill>
                            <a:latin typeface="Cambria Math" charset="0"/>
                          </a:rPr>
                          <m:t>𝑹</m:t>
                        </m:r>
                      </m:sub>
                    </m:sSub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endParaRPr lang="zh-CN" altLang="en-US" sz="32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302682"/>
                <a:ext cx="3807068" cy="644664"/>
              </a:xfrm>
              <a:prstGeom prst="rect">
                <a:avLst/>
              </a:prstGeom>
              <a:blipFill rotWithShape="0">
                <a:blip r:embed="rId3"/>
                <a:stretch>
                  <a:fillRect l="-4167" t="-8571" b="-2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70563" y="947346"/>
                <a:ext cx="61889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1).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 波源以速率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66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𝑽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66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向观察者运动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63" y="947346"/>
                <a:ext cx="6188938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2463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/>
          <p:cNvSpPr/>
          <p:nvPr/>
        </p:nvSpPr>
        <p:spPr>
          <a:xfrm>
            <a:off x="7005709" y="834209"/>
            <a:ext cx="198000" cy="198000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323343" y="834209"/>
            <a:ext cx="198000" cy="198000"/>
          </a:xfrm>
          <a:prstGeom prst="ellipse">
            <a:avLst/>
          </a:prstGeom>
          <a:solidFill>
            <a:srgbClr val="CC00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801741" y="1032209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741" y="1032209"/>
                <a:ext cx="30296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0422343" y="1032208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𝑹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2343" y="1032208"/>
                <a:ext cx="349455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连接符 7"/>
          <p:cNvCxnSpPr/>
          <p:nvPr/>
        </p:nvCxnSpPr>
        <p:spPr>
          <a:xfrm>
            <a:off x="7441809" y="554047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7917766" y="554047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8393723" y="554047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8860301" y="554047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9336258" y="554047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9812215" y="554047"/>
            <a:ext cx="0" cy="78659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8182065" y="1493391"/>
            <a:ext cx="1061583" cy="0"/>
          </a:xfrm>
          <a:prstGeom prst="straightConnector1">
            <a:avLst/>
          </a:prstGeom>
          <a:ln w="635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511731" y="1526526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kumimoji="1"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731" y="1526526"/>
                <a:ext cx="376706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7326922" y="2745064"/>
            <a:ext cx="198000" cy="198000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1080658" y="2745064"/>
            <a:ext cx="198000" cy="198000"/>
          </a:xfrm>
          <a:prstGeom prst="ellipse">
            <a:avLst/>
          </a:prstGeom>
          <a:solidFill>
            <a:srgbClr val="CC00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7122954" y="2943064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954" y="2943064"/>
                <a:ext cx="302968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468188" y="1532121"/>
            <a:ext cx="6750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波源在运动，两个相同振动状态是在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不同地点发出的。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68187" y="2609339"/>
                <a:ext cx="684456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𝟎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时刻波源开始振动，经过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𝑻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时间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传播了一个完整的波形，</a:t>
                </a: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7" y="2609339"/>
                <a:ext cx="6844566" cy="1077218"/>
              </a:xfrm>
              <a:prstGeom prst="rect">
                <a:avLst/>
              </a:prstGeom>
              <a:blipFill rotWithShape="0">
                <a:blip r:embed="rId9"/>
                <a:stretch>
                  <a:fillRect l="-2315" t="-9040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连接符 22"/>
          <p:cNvCxnSpPr/>
          <p:nvPr/>
        </p:nvCxnSpPr>
        <p:spPr>
          <a:xfrm flipV="1">
            <a:off x="7410032" y="1951796"/>
            <a:ext cx="0" cy="720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 flipV="1">
            <a:off x="11183814" y="1951796"/>
            <a:ext cx="0" cy="720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>
            <a:off x="7441809" y="2187299"/>
            <a:ext cx="3742005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9119113" y="1999991"/>
                <a:ext cx="302968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𝝀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113" y="1999991"/>
                <a:ext cx="302968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468187" y="3686557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此时波源向前前进的距离：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5417675" y="3732723"/>
                <a:ext cx="9702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𝑻</m:t>
                          </m:r>
                        </m:e>
                        <m:sub>
                          <m:r>
                            <a:rPr kumimoji="1" lang="en-US" altLang="zh-CN" sz="32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675" y="3732723"/>
                <a:ext cx="970266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468187" y="4271332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并且再发射一个相同的振动状态。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793" y="3805339"/>
            <a:ext cx="2684860" cy="1016859"/>
          </a:xfrm>
          <a:prstGeom prst="rect">
            <a:avLst/>
          </a:prstGeom>
        </p:spPr>
      </p:pic>
      <p:sp>
        <p:nvSpPr>
          <p:cNvPr id="32" name="椭圆 31"/>
          <p:cNvSpPr/>
          <p:nvPr/>
        </p:nvSpPr>
        <p:spPr>
          <a:xfrm>
            <a:off x="7325631" y="4220158"/>
            <a:ext cx="198000" cy="198000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1079367" y="4220158"/>
            <a:ext cx="198000" cy="198000"/>
          </a:xfrm>
          <a:prstGeom prst="ellipse">
            <a:avLst/>
          </a:prstGeom>
          <a:solidFill>
            <a:srgbClr val="CC00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7121663" y="4418158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663" y="4418158"/>
                <a:ext cx="302968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连接符 34"/>
          <p:cNvCxnSpPr/>
          <p:nvPr/>
        </p:nvCxnSpPr>
        <p:spPr>
          <a:xfrm flipV="1">
            <a:off x="7408741" y="3426890"/>
            <a:ext cx="0" cy="720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/>
          <p:nvPr/>
        </p:nvCxnSpPr>
        <p:spPr>
          <a:xfrm flipV="1">
            <a:off x="11182523" y="3426890"/>
            <a:ext cx="0" cy="720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8511731" y="3666408"/>
            <a:ext cx="2670792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9655783" y="3479027"/>
                <a:ext cx="394339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𝝀</m:t>
                      </m:r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783" y="3479027"/>
                <a:ext cx="394339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椭圆 38"/>
          <p:cNvSpPr/>
          <p:nvPr/>
        </p:nvSpPr>
        <p:spPr>
          <a:xfrm>
            <a:off x="8412731" y="4216051"/>
            <a:ext cx="198000" cy="198000"/>
          </a:xfrm>
          <a:prstGeom prst="ellipse">
            <a:avLst/>
          </a:prstGeom>
          <a:solidFill>
            <a:srgbClr val="FFD4B9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8180627" y="4442187"/>
                <a:ext cx="3959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  <m:r>
                        <a:rPr kumimoji="1" lang="en-US" altLang="zh-CN" sz="2800" b="1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627" y="4442187"/>
                <a:ext cx="395942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箭头连接符 40"/>
          <p:cNvCxnSpPr/>
          <p:nvPr/>
        </p:nvCxnSpPr>
        <p:spPr>
          <a:xfrm>
            <a:off x="7322231" y="925381"/>
            <a:ext cx="1061583" cy="0"/>
          </a:xfrm>
          <a:prstGeom prst="straightConnector1">
            <a:avLst/>
          </a:prstGeom>
          <a:ln w="635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7453386" y="365724"/>
                <a:ext cx="495777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800" b="1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1" i="1" smtClean="0">
                                  <a:solidFill>
                                    <a:srgbClr val="006600"/>
                                  </a:solidFill>
                                  <a:latin typeface="Cambria Math" charset="0"/>
                                </a:rPr>
                                <m:t>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kumimoji="1" lang="zh-CN" altLang="en-US" sz="16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86" y="365724"/>
                <a:ext cx="495777" cy="48314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线连接符 44"/>
          <p:cNvCxnSpPr/>
          <p:nvPr/>
        </p:nvCxnSpPr>
        <p:spPr>
          <a:xfrm flipV="1">
            <a:off x="8511731" y="3446949"/>
            <a:ext cx="0" cy="720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/>
          <p:nvPr/>
        </p:nvCxnSpPr>
        <p:spPr>
          <a:xfrm>
            <a:off x="7408741" y="3670397"/>
            <a:ext cx="1109124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7608229" y="3688567"/>
                <a:ext cx="7276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𝑻</m:t>
                          </m:r>
                        </m:e>
                        <m:sub>
                          <m:r>
                            <a:rPr kumimoji="1" lang="en-US" altLang="zh-CN" sz="24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229" y="3688567"/>
                <a:ext cx="727635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8403" r="-840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本框 50"/>
          <p:cNvSpPr txBox="1"/>
          <p:nvPr/>
        </p:nvSpPr>
        <p:spPr>
          <a:xfrm>
            <a:off x="464861" y="485610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有效波长缩短为：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3821339" y="4938415"/>
                <a:ext cx="23695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32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339" y="4938415"/>
                <a:ext cx="2369558" cy="49244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本框 52"/>
          <p:cNvSpPr txBox="1"/>
          <p:nvPr/>
        </p:nvSpPr>
        <p:spPr>
          <a:xfrm>
            <a:off x="6505583" y="4853264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波速</a:t>
            </a:r>
            <a:r>
              <a:rPr lang="zh-CN" altLang="en-US" sz="32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与波源无关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，保持不变。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749226" y="5516203"/>
                <a:ext cx="1411476" cy="962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′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26" y="5516203"/>
                <a:ext cx="1411476" cy="962636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2211900" y="5624252"/>
                <a:ext cx="1923925" cy="92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solidFill>
                                    <a:srgbClr val="0066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solidFill>
                                    <a:srgbClr val="0066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900" y="5624252"/>
                <a:ext cx="1923925" cy="9266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4117462" y="5556561"/>
                <a:ext cx="4289316" cy="1008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solidFill>
                                    <a:srgbClr val="0066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solidFill>
                                    <a:srgbClr val="0066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solidFill>
                                    <a:srgbClr val="0066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solidFill>
                                    <a:srgbClr val="0066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462" y="5556561"/>
                <a:ext cx="4289316" cy="100835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8654877" y="5698187"/>
                <a:ext cx="52097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4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4800" dirty="0"/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877" y="5698187"/>
                <a:ext cx="520976" cy="738664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9311901" y="5791978"/>
                <a:ext cx="14483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901" y="5791978"/>
                <a:ext cx="1448345" cy="49244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12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 animBg="1"/>
      <p:bldP spid="17" grpId="0" animBg="1"/>
      <p:bldP spid="18" grpId="0"/>
      <p:bldP spid="19" grpId="0"/>
      <p:bldP spid="20" grpId="0"/>
      <p:bldP spid="27" grpId="0" animBg="1"/>
      <p:bldP spid="28" grpId="0"/>
      <p:bldP spid="29" grpId="0"/>
      <p:bldP spid="30" grpId="0"/>
      <p:bldP spid="32" grpId="0" animBg="1"/>
      <p:bldP spid="33" grpId="0" animBg="1"/>
      <p:bldP spid="34" grpId="0"/>
      <p:bldP spid="38" grpId="0" animBg="1"/>
      <p:bldP spid="39" grpId="0" animBg="1"/>
      <p:bldP spid="40" grpId="0"/>
      <p:bldP spid="42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352" y="2333107"/>
            <a:ext cx="4871192" cy="1016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70563" y="426842"/>
                <a:ext cx="63829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2).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 波源以速率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66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𝑽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66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远离观察者运动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63" y="426842"/>
                <a:ext cx="6382901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2388" t="-16667" r="-1815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线箭头连接符 2"/>
          <p:cNvCxnSpPr/>
          <p:nvPr/>
        </p:nvCxnSpPr>
        <p:spPr>
          <a:xfrm flipH="1" flipV="1">
            <a:off x="6437692" y="2831426"/>
            <a:ext cx="1080000" cy="0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812" y="841678"/>
            <a:ext cx="3771961" cy="1051279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7382813" y="1272832"/>
            <a:ext cx="198000" cy="198000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136549" y="1272832"/>
            <a:ext cx="198000" cy="198000"/>
          </a:xfrm>
          <a:prstGeom prst="ellipse">
            <a:avLst/>
          </a:prstGeom>
          <a:solidFill>
            <a:srgbClr val="CC00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178845" y="1470832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845" y="1470832"/>
                <a:ext cx="30296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连接符 7"/>
          <p:cNvCxnSpPr/>
          <p:nvPr/>
        </p:nvCxnSpPr>
        <p:spPr>
          <a:xfrm flipV="1">
            <a:off x="7465923" y="479564"/>
            <a:ext cx="0" cy="720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V="1">
            <a:off x="11239705" y="479564"/>
            <a:ext cx="0" cy="720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7497700" y="715067"/>
            <a:ext cx="3742005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9175004" y="527759"/>
                <a:ext cx="302968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𝝀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004" y="527759"/>
                <a:ext cx="302968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椭圆 12"/>
          <p:cNvSpPr/>
          <p:nvPr/>
        </p:nvSpPr>
        <p:spPr>
          <a:xfrm>
            <a:off x="7381522" y="2747926"/>
            <a:ext cx="198000" cy="198000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135258" y="2747926"/>
            <a:ext cx="198000" cy="198000"/>
          </a:xfrm>
          <a:prstGeom prst="ellipse">
            <a:avLst/>
          </a:prstGeom>
          <a:solidFill>
            <a:srgbClr val="CC00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366208" y="2918435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208" y="2918435"/>
                <a:ext cx="302968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线连接符 15"/>
          <p:cNvCxnSpPr/>
          <p:nvPr/>
        </p:nvCxnSpPr>
        <p:spPr>
          <a:xfrm flipV="1">
            <a:off x="6367352" y="1954658"/>
            <a:ext cx="0" cy="720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 flipV="1">
            <a:off x="11238414" y="1954658"/>
            <a:ext cx="0" cy="720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>
            <a:off x="6367352" y="2185368"/>
            <a:ext cx="4871062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8642531" y="2006795"/>
                <a:ext cx="394339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𝝀</m:t>
                      </m:r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531" y="2006795"/>
                <a:ext cx="394339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椭圆 19"/>
          <p:cNvSpPr/>
          <p:nvPr/>
        </p:nvSpPr>
        <p:spPr>
          <a:xfrm>
            <a:off x="6288130" y="2743819"/>
            <a:ext cx="198000" cy="198000"/>
          </a:xfrm>
          <a:prstGeom prst="ellipse">
            <a:avLst/>
          </a:prstGeom>
          <a:solidFill>
            <a:srgbClr val="FFD4B9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6154502" y="2969955"/>
                <a:ext cx="3959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  <m:r>
                        <a:rPr kumimoji="1" lang="en-US" altLang="zh-CN" sz="2800" b="1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502" y="2969955"/>
                <a:ext cx="395942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线连接符 21"/>
          <p:cNvCxnSpPr/>
          <p:nvPr/>
        </p:nvCxnSpPr>
        <p:spPr>
          <a:xfrm flipV="1">
            <a:off x="7470342" y="1974717"/>
            <a:ext cx="0" cy="720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>
            <a:off x="6367352" y="2310709"/>
            <a:ext cx="1109124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6566840" y="2328879"/>
                <a:ext cx="7276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𝑻</m:t>
                          </m:r>
                        </m:e>
                        <m:sub>
                          <m:r>
                            <a:rPr kumimoji="1" lang="en-US" altLang="zh-CN" sz="24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840" y="2328879"/>
                <a:ext cx="727635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8333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/>
          <p:cNvSpPr txBox="1"/>
          <p:nvPr/>
        </p:nvSpPr>
        <p:spPr>
          <a:xfrm>
            <a:off x="469941" y="1181417"/>
            <a:ext cx="51090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利用同样的分析可知，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有效</a:t>
            </a:r>
            <a:endParaRPr lang="en-US" altLang="zh-CN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波长增加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1711621" y="2428436"/>
                <a:ext cx="23695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sz="3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32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621" y="2428436"/>
                <a:ext cx="2369558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/>
          <p:cNvSpPr txBox="1"/>
          <p:nvPr/>
        </p:nvSpPr>
        <p:spPr>
          <a:xfrm>
            <a:off x="467486" y="310841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观察者接收的频率：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1117695" y="3866384"/>
                <a:ext cx="2577565" cy="92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solidFill>
                                    <a:srgbClr val="0066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solidFill>
                                    <a:srgbClr val="0066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95" y="3866384"/>
                <a:ext cx="2577565" cy="9266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1054597" y="5008200"/>
                <a:ext cx="52097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4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48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97" y="5008200"/>
                <a:ext cx="520976" cy="73866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1711621" y="5101991"/>
                <a:ext cx="14483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621" y="5101991"/>
                <a:ext cx="1448345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Object 3"/>
          <p:cNvGraphicFramePr>
            <a:graphicFrameLocks noChangeAspect="1"/>
          </p:cNvGraphicFramePr>
          <p:nvPr/>
        </p:nvGraphicFramePr>
        <p:xfrm>
          <a:off x="5871801" y="3677591"/>
          <a:ext cx="3428684" cy="2871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象" r:id="rId15" imgW="3228571" imgH="2704762" progId="Paint.Picture">
                  <p:embed/>
                </p:oleObj>
              </mc:Choice>
              <mc:Fallback>
                <p:oleObj name="BMP 图象" r:id="rId15" imgW="3228571" imgH="270476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1801" y="3677591"/>
                        <a:ext cx="3428684" cy="28719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"/>
          <p:cNvGraphicFramePr>
            <a:graphicFrameLocks noChangeAspect="1"/>
          </p:cNvGraphicFramePr>
          <p:nvPr/>
        </p:nvGraphicFramePr>
        <p:xfrm>
          <a:off x="8822411" y="3889166"/>
          <a:ext cx="2849697" cy="2357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剪辑" r:id="rId17" imgW="3763963" imgH="3535363" progId="MS_ClipArt_Gallery.2">
                  <p:embed/>
                </p:oleObj>
              </mc:Choice>
              <mc:Fallback>
                <p:oleObj name="剪辑" r:id="rId17" imgW="3763963" imgH="353536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2411" y="3889166"/>
                        <a:ext cx="2849697" cy="23574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66" descr="SO01380_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746" y="4119720"/>
            <a:ext cx="1866610" cy="207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742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/>
      <p:bldP spid="11" grpId="0" animBg="1"/>
      <p:bldP spid="13" grpId="0" animBg="1"/>
      <p:bldP spid="14" grpId="0" animBg="1"/>
      <p:bldP spid="15" grpId="0"/>
      <p:bldP spid="19" grpId="0" animBg="1"/>
      <p:bldP spid="20" grpId="0" animBg="1"/>
      <p:bldP spid="21" grpId="0"/>
      <p:bldP spid="24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3198" y="30268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波的衍射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3198" y="887457"/>
            <a:ext cx="71609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波在传播的过程中遇到障碍物时，传播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方向会绕过障碍物发生偏转，这种现象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称为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波的衍射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sp>
        <p:nvSpPr>
          <p:cNvPr id="14" name="矩形 13"/>
          <p:cNvSpPr/>
          <p:nvPr/>
        </p:nvSpPr>
        <p:spPr>
          <a:xfrm>
            <a:off x="10072992" y="244932"/>
            <a:ext cx="211754" cy="154353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Arc 32"/>
          <p:cNvSpPr>
            <a:spLocks/>
          </p:cNvSpPr>
          <p:nvPr/>
        </p:nvSpPr>
        <p:spPr bwMode="auto">
          <a:xfrm>
            <a:off x="10266304" y="1297437"/>
            <a:ext cx="576000" cy="1152000"/>
          </a:xfrm>
          <a:custGeom>
            <a:avLst/>
            <a:gdLst>
              <a:gd name="T0" fmla="*/ 2147483647 w 21677"/>
              <a:gd name="T1" fmla="*/ 0 h 43200"/>
              <a:gd name="T2" fmla="*/ 0 w 21677"/>
              <a:gd name="T3" fmla="*/ 2147483647 h 43200"/>
              <a:gd name="T4" fmla="*/ 2147483647 w 21677"/>
              <a:gd name="T5" fmla="*/ 2147483647 h 43200"/>
              <a:gd name="T6" fmla="*/ 0 60000 65536"/>
              <a:gd name="T7" fmla="*/ 0 60000 65536"/>
              <a:gd name="T8" fmla="*/ 0 60000 65536"/>
              <a:gd name="T9" fmla="*/ 0 w 21677"/>
              <a:gd name="T10" fmla="*/ 0 h 43200"/>
              <a:gd name="T11" fmla="*/ 21677 w 21677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77" h="43200" fill="none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</a:path>
              <a:path w="21677" h="43200" stroke="0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  <a:lnTo>
                  <a:pt x="77" y="21600"/>
                </a:lnTo>
                <a:close/>
              </a:path>
            </a:pathLst>
          </a:cu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" name="Arc 32"/>
          <p:cNvSpPr>
            <a:spLocks/>
          </p:cNvSpPr>
          <p:nvPr/>
        </p:nvSpPr>
        <p:spPr bwMode="auto">
          <a:xfrm>
            <a:off x="10266304" y="898487"/>
            <a:ext cx="972000" cy="1944000"/>
          </a:xfrm>
          <a:custGeom>
            <a:avLst/>
            <a:gdLst>
              <a:gd name="T0" fmla="*/ 2147483647 w 21677"/>
              <a:gd name="T1" fmla="*/ 0 h 43200"/>
              <a:gd name="T2" fmla="*/ 0 w 21677"/>
              <a:gd name="T3" fmla="*/ 2147483647 h 43200"/>
              <a:gd name="T4" fmla="*/ 2147483647 w 21677"/>
              <a:gd name="T5" fmla="*/ 2147483647 h 43200"/>
              <a:gd name="T6" fmla="*/ 0 60000 65536"/>
              <a:gd name="T7" fmla="*/ 0 60000 65536"/>
              <a:gd name="T8" fmla="*/ 0 60000 65536"/>
              <a:gd name="T9" fmla="*/ 0 w 21677"/>
              <a:gd name="T10" fmla="*/ 0 h 43200"/>
              <a:gd name="T11" fmla="*/ 21677 w 21677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77" h="43200" fill="none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</a:path>
              <a:path w="21677" h="43200" stroke="0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  <a:lnTo>
                  <a:pt x="77" y="21600"/>
                </a:lnTo>
                <a:close/>
              </a:path>
            </a:pathLst>
          </a:cu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" name="Arc 32"/>
          <p:cNvSpPr>
            <a:spLocks/>
          </p:cNvSpPr>
          <p:nvPr/>
        </p:nvSpPr>
        <p:spPr bwMode="auto">
          <a:xfrm>
            <a:off x="10286599" y="490490"/>
            <a:ext cx="1404000" cy="2808000"/>
          </a:xfrm>
          <a:custGeom>
            <a:avLst/>
            <a:gdLst>
              <a:gd name="T0" fmla="*/ 2147483647 w 21677"/>
              <a:gd name="T1" fmla="*/ 0 h 43200"/>
              <a:gd name="T2" fmla="*/ 0 w 21677"/>
              <a:gd name="T3" fmla="*/ 2147483647 h 43200"/>
              <a:gd name="T4" fmla="*/ 2147483647 w 21677"/>
              <a:gd name="T5" fmla="*/ 2147483647 h 43200"/>
              <a:gd name="T6" fmla="*/ 0 60000 65536"/>
              <a:gd name="T7" fmla="*/ 0 60000 65536"/>
              <a:gd name="T8" fmla="*/ 0 60000 65536"/>
              <a:gd name="T9" fmla="*/ 0 w 21677"/>
              <a:gd name="T10" fmla="*/ 0 h 43200"/>
              <a:gd name="T11" fmla="*/ 21677 w 21677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77" h="43200" fill="none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</a:path>
              <a:path w="21677" h="43200" stroke="0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  <a:lnTo>
                  <a:pt x="77" y="21600"/>
                </a:lnTo>
                <a:close/>
              </a:path>
            </a:pathLst>
          </a:cu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35" name="直线箭头连接符 34"/>
          <p:cNvCxnSpPr/>
          <p:nvPr/>
        </p:nvCxnSpPr>
        <p:spPr>
          <a:xfrm>
            <a:off x="10355377" y="1870487"/>
            <a:ext cx="1641252" cy="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>
            <a:off x="10328958" y="1980321"/>
            <a:ext cx="1213463" cy="1242858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 flipV="1">
            <a:off x="10325397" y="558457"/>
            <a:ext cx="1232014" cy="1214229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>
            <a:off x="7704939" y="2284230"/>
            <a:ext cx="2225546" cy="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7704939" y="2984722"/>
            <a:ext cx="2225546" cy="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7704939" y="851803"/>
            <a:ext cx="2225546" cy="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/>
          <p:nvPr/>
        </p:nvCxnSpPr>
        <p:spPr>
          <a:xfrm>
            <a:off x="7704939" y="1570301"/>
            <a:ext cx="2225546" cy="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/>
          <p:nvPr/>
        </p:nvCxnSpPr>
        <p:spPr>
          <a:xfrm>
            <a:off x="8034722" y="535108"/>
            <a:ext cx="0" cy="2700000"/>
          </a:xfrm>
          <a:prstGeom prst="line">
            <a:avLst/>
          </a:prstGeom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53198" y="2462408"/>
            <a:ext cx="6750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根据惠更斯原理，障碍物中各点作为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新的子波源。</a:t>
            </a:r>
          </a:p>
        </p:txBody>
      </p:sp>
      <p:cxnSp>
        <p:nvCxnSpPr>
          <p:cNvPr id="53" name="直线连接符 52"/>
          <p:cNvCxnSpPr/>
          <p:nvPr/>
        </p:nvCxnSpPr>
        <p:spPr>
          <a:xfrm>
            <a:off x="8817712" y="535108"/>
            <a:ext cx="0" cy="2700000"/>
          </a:xfrm>
          <a:prstGeom prst="line">
            <a:avLst/>
          </a:prstGeom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/>
          <p:cNvCxnSpPr/>
          <p:nvPr/>
        </p:nvCxnSpPr>
        <p:spPr>
          <a:xfrm>
            <a:off x="9584709" y="532227"/>
            <a:ext cx="0" cy="2700000"/>
          </a:xfrm>
          <a:prstGeom prst="line">
            <a:avLst/>
          </a:prstGeom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10067825" y="1967447"/>
            <a:ext cx="211754" cy="154353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104047" y="1805957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7" name="直线箭头连接符 56"/>
          <p:cNvCxnSpPr/>
          <p:nvPr/>
        </p:nvCxnSpPr>
        <p:spPr>
          <a:xfrm>
            <a:off x="7704939" y="5599554"/>
            <a:ext cx="2225546" cy="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/>
          <p:nvPr/>
        </p:nvCxnSpPr>
        <p:spPr>
          <a:xfrm>
            <a:off x="7704939" y="6300046"/>
            <a:ext cx="2225546" cy="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/>
          <p:nvPr/>
        </p:nvCxnSpPr>
        <p:spPr>
          <a:xfrm>
            <a:off x="7704939" y="4167127"/>
            <a:ext cx="2225546" cy="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/>
          <p:cNvCxnSpPr/>
          <p:nvPr/>
        </p:nvCxnSpPr>
        <p:spPr>
          <a:xfrm>
            <a:off x="7704939" y="4885625"/>
            <a:ext cx="2225546" cy="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/>
          <p:cNvCxnSpPr/>
          <p:nvPr/>
        </p:nvCxnSpPr>
        <p:spPr>
          <a:xfrm>
            <a:off x="8034722" y="3850432"/>
            <a:ext cx="0" cy="2700000"/>
          </a:xfrm>
          <a:prstGeom prst="line">
            <a:avLst/>
          </a:prstGeom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/>
          <p:cNvCxnSpPr/>
          <p:nvPr/>
        </p:nvCxnSpPr>
        <p:spPr>
          <a:xfrm>
            <a:off x="8817712" y="3850432"/>
            <a:ext cx="0" cy="2700000"/>
          </a:xfrm>
          <a:prstGeom prst="line">
            <a:avLst/>
          </a:prstGeom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/>
          <p:cNvCxnSpPr/>
          <p:nvPr/>
        </p:nvCxnSpPr>
        <p:spPr>
          <a:xfrm>
            <a:off x="9584709" y="3847551"/>
            <a:ext cx="0" cy="2700000"/>
          </a:xfrm>
          <a:prstGeom prst="line">
            <a:avLst/>
          </a:prstGeom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10078494" y="3772602"/>
            <a:ext cx="208105" cy="87435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0078494" y="5773388"/>
            <a:ext cx="208105" cy="87435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0091557" y="4671571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094057" y="4853951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096557" y="5051321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099057" y="5248691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101557" y="5446061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089067" y="5628441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Arc 32"/>
          <p:cNvSpPr>
            <a:spLocks/>
          </p:cNvSpPr>
          <p:nvPr/>
        </p:nvSpPr>
        <p:spPr bwMode="auto">
          <a:xfrm>
            <a:off x="10253795" y="4158212"/>
            <a:ext cx="576000" cy="1152000"/>
          </a:xfrm>
          <a:custGeom>
            <a:avLst/>
            <a:gdLst>
              <a:gd name="T0" fmla="*/ 2147483647 w 21677"/>
              <a:gd name="T1" fmla="*/ 0 h 43200"/>
              <a:gd name="T2" fmla="*/ 0 w 21677"/>
              <a:gd name="T3" fmla="*/ 2147483647 h 43200"/>
              <a:gd name="T4" fmla="*/ 2147483647 w 21677"/>
              <a:gd name="T5" fmla="*/ 2147483647 h 43200"/>
              <a:gd name="T6" fmla="*/ 0 60000 65536"/>
              <a:gd name="T7" fmla="*/ 0 60000 65536"/>
              <a:gd name="T8" fmla="*/ 0 60000 65536"/>
              <a:gd name="T9" fmla="*/ 0 w 21677"/>
              <a:gd name="T10" fmla="*/ 0 h 43200"/>
              <a:gd name="T11" fmla="*/ 21677 w 21677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77" h="43200" fill="none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</a:path>
              <a:path w="21677" h="43200" stroke="0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  <a:lnTo>
                  <a:pt x="77" y="21600"/>
                </a:lnTo>
                <a:close/>
              </a:path>
            </a:pathLst>
          </a:custGeom>
          <a:noFill/>
          <a:ln w="57150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3" name="Arc 32"/>
          <p:cNvSpPr>
            <a:spLocks/>
          </p:cNvSpPr>
          <p:nvPr/>
        </p:nvSpPr>
        <p:spPr bwMode="auto">
          <a:xfrm>
            <a:off x="10271285" y="4355582"/>
            <a:ext cx="576000" cy="1152000"/>
          </a:xfrm>
          <a:custGeom>
            <a:avLst/>
            <a:gdLst>
              <a:gd name="T0" fmla="*/ 2147483647 w 21677"/>
              <a:gd name="T1" fmla="*/ 0 h 43200"/>
              <a:gd name="T2" fmla="*/ 0 w 21677"/>
              <a:gd name="T3" fmla="*/ 2147483647 h 43200"/>
              <a:gd name="T4" fmla="*/ 2147483647 w 21677"/>
              <a:gd name="T5" fmla="*/ 2147483647 h 43200"/>
              <a:gd name="T6" fmla="*/ 0 60000 65536"/>
              <a:gd name="T7" fmla="*/ 0 60000 65536"/>
              <a:gd name="T8" fmla="*/ 0 60000 65536"/>
              <a:gd name="T9" fmla="*/ 0 w 21677"/>
              <a:gd name="T10" fmla="*/ 0 h 43200"/>
              <a:gd name="T11" fmla="*/ 21677 w 21677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77" h="43200" fill="none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</a:path>
              <a:path w="21677" h="43200" stroke="0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  <a:lnTo>
                  <a:pt x="77" y="21600"/>
                </a:lnTo>
                <a:close/>
              </a:path>
            </a:pathLst>
          </a:custGeom>
          <a:noFill/>
          <a:ln w="57150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4" name="Arc 32"/>
          <p:cNvSpPr>
            <a:spLocks/>
          </p:cNvSpPr>
          <p:nvPr/>
        </p:nvSpPr>
        <p:spPr bwMode="auto">
          <a:xfrm>
            <a:off x="10273785" y="4552952"/>
            <a:ext cx="576000" cy="1152000"/>
          </a:xfrm>
          <a:custGeom>
            <a:avLst/>
            <a:gdLst>
              <a:gd name="T0" fmla="*/ 2147483647 w 21677"/>
              <a:gd name="T1" fmla="*/ 0 h 43200"/>
              <a:gd name="T2" fmla="*/ 0 w 21677"/>
              <a:gd name="T3" fmla="*/ 2147483647 h 43200"/>
              <a:gd name="T4" fmla="*/ 2147483647 w 21677"/>
              <a:gd name="T5" fmla="*/ 2147483647 h 43200"/>
              <a:gd name="T6" fmla="*/ 0 60000 65536"/>
              <a:gd name="T7" fmla="*/ 0 60000 65536"/>
              <a:gd name="T8" fmla="*/ 0 60000 65536"/>
              <a:gd name="T9" fmla="*/ 0 w 21677"/>
              <a:gd name="T10" fmla="*/ 0 h 43200"/>
              <a:gd name="T11" fmla="*/ 21677 w 21677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77" h="43200" fill="none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</a:path>
              <a:path w="21677" h="43200" stroke="0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  <a:lnTo>
                  <a:pt x="77" y="21600"/>
                </a:lnTo>
                <a:close/>
              </a:path>
            </a:pathLst>
          </a:custGeom>
          <a:noFill/>
          <a:ln w="57150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5" name="Arc 32"/>
          <p:cNvSpPr>
            <a:spLocks/>
          </p:cNvSpPr>
          <p:nvPr/>
        </p:nvSpPr>
        <p:spPr bwMode="auto">
          <a:xfrm>
            <a:off x="10276285" y="4765312"/>
            <a:ext cx="576000" cy="1152000"/>
          </a:xfrm>
          <a:custGeom>
            <a:avLst/>
            <a:gdLst>
              <a:gd name="T0" fmla="*/ 2147483647 w 21677"/>
              <a:gd name="T1" fmla="*/ 0 h 43200"/>
              <a:gd name="T2" fmla="*/ 0 w 21677"/>
              <a:gd name="T3" fmla="*/ 2147483647 h 43200"/>
              <a:gd name="T4" fmla="*/ 2147483647 w 21677"/>
              <a:gd name="T5" fmla="*/ 2147483647 h 43200"/>
              <a:gd name="T6" fmla="*/ 0 60000 65536"/>
              <a:gd name="T7" fmla="*/ 0 60000 65536"/>
              <a:gd name="T8" fmla="*/ 0 60000 65536"/>
              <a:gd name="T9" fmla="*/ 0 w 21677"/>
              <a:gd name="T10" fmla="*/ 0 h 43200"/>
              <a:gd name="T11" fmla="*/ 21677 w 21677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77" h="43200" fill="none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</a:path>
              <a:path w="21677" h="43200" stroke="0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  <a:lnTo>
                  <a:pt x="77" y="21600"/>
                </a:lnTo>
                <a:close/>
              </a:path>
            </a:pathLst>
          </a:custGeom>
          <a:noFill/>
          <a:ln w="57150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" name="Arc 32"/>
          <p:cNvSpPr>
            <a:spLocks/>
          </p:cNvSpPr>
          <p:nvPr/>
        </p:nvSpPr>
        <p:spPr bwMode="auto">
          <a:xfrm>
            <a:off x="10278785" y="4947692"/>
            <a:ext cx="576000" cy="1152000"/>
          </a:xfrm>
          <a:custGeom>
            <a:avLst/>
            <a:gdLst>
              <a:gd name="T0" fmla="*/ 2147483647 w 21677"/>
              <a:gd name="T1" fmla="*/ 0 h 43200"/>
              <a:gd name="T2" fmla="*/ 0 w 21677"/>
              <a:gd name="T3" fmla="*/ 2147483647 h 43200"/>
              <a:gd name="T4" fmla="*/ 2147483647 w 21677"/>
              <a:gd name="T5" fmla="*/ 2147483647 h 43200"/>
              <a:gd name="T6" fmla="*/ 0 60000 65536"/>
              <a:gd name="T7" fmla="*/ 0 60000 65536"/>
              <a:gd name="T8" fmla="*/ 0 60000 65536"/>
              <a:gd name="T9" fmla="*/ 0 w 21677"/>
              <a:gd name="T10" fmla="*/ 0 h 43200"/>
              <a:gd name="T11" fmla="*/ 21677 w 21677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77" h="43200" fill="none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</a:path>
              <a:path w="21677" h="43200" stroke="0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  <a:lnTo>
                  <a:pt x="77" y="21600"/>
                </a:lnTo>
                <a:close/>
              </a:path>
            </a:pathLst>
          </a:custGeom>
          <a:noFill/>
          <a:ln w="57150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7" name="Arc 32"/>
          <p:cNvSpPr>
            <a:spLocks/>
          </p:cNvSpPr>
          <p:nvPr/>
        </p:nvSpPr>
        <p:spPr bwMode="auto">
          <a:xfrm>
            <a:off x="10281285" y="5145062"/>
            <a:ext cx="576000" cy="1152000"/>
          </a:xfrm>
          <a:custGeom>
            <a:avLst/>
            <a:gdLst>
              <a:gd name="T0" fmla="*/ 2147483647 w 21677"/>
              <a:gd name="T1" fmla="*/ 0 h 43200"/>
              <a:gd name="T2" fmla="*/ 0 w 21677"/>
              <a:gd name="T3" fmla="*/ 2147483647 h 43200"/>
              <a:gd name="T4" fmla="*/ 2147483647 w 21677"/>
              <a:gd name="T5" fmla="*/ 2147483647 h 43200"/>
              <a:gd name="T6" fmla="*/ 0 60000 65536"/>
              <a:gd name="T7" fmla="*/ 0 60000 65536"/>
              <a:gd name="T8" fmla="*/ 0 60000 65536"/>
              <a:gd name="T9" fmla="*/ 0 w 21677"/>
              <a:gd name="T10" fmla="*/ 0 h 43200"/>
              <a:gd name="T11" fmla="*/ 21677 w 21677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77" h="43200" fill="none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</a:path>
              <a:path w="21677" h="43200" stroke="0" extrusionOk="0">
                <a:moveTo>
                  <a:pt x="76" y="0"/>
                </a:moveTo>
                <a:cubicBezTo>
                  <a:pt x="12006" y="0"/>
                  <a:pt x="21677" y="9670"/>
                  <a:pt x="21677" y="21600"/>
                </a:cubicBezTo>
                <a:cubicBezTo>
                  <a:pt x="21677" y="33529"/>
                  <a:pt x="12006" y="43200"/>
                  <a:pt x="77" y="43200"/>
                </a:cubicBezTo>
                <a:cubicBezTo>
                  <a:pt x="51" y="43200"/>
                  <a:pt x="25" y="43199"/>
                  <a:pt x="0" y="43199"/>
                </a:cubicBezTo>
                <a:lnTo>
                  <a:pt x="77" y="21600"/>
                </a:lnTo>
                <a:close/>
              </a:path>
            </a:pathLst>
          </a:custGeom>
          <a:noFill/>
          <a:ln w="57150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" name="右中括号 80"/>
          <p:cNvSpPr/>
          <p:nvPr/>
        </p:nvSpPr>
        <p:spPr>
          <a:xfrm>
            <a:off x="10282562" y="4134019"/>
            <a:ext cx="572224" cy="2208013"/>
          </a:xfrm>
          <a:prstGeom prst="rightBracket">
            <a:avLst>
              <a:gd name="adj" fmla="val 91998"/>
            </a:avLst>
          </a:prstGeom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右中括号 81"/>
          <p:cNvSpPr/>
          <p:nvPr/>
        </p:nvSpPr>
        <p:spPr>
          <a:xfrm>
            <a:off x="10300051" y="3874404"/>
            <a:ext cx="938253" cy="2718117"/>
          </a:xfrm>
          <a:prstGeom prst="rightBracket">
            <a:avLst>
              <a:gd name="adj" fmla="val 74678"/>
            </a:avLst>
          </a:prstGeom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3" name="直线箭头连接符 82"/>
          <p:cNvCxnSpPr/>
          <p:nvPr/>
        </p:nvCxnSpPr>
        <p:spPr>
          <a:xfrm>
            <a:off x="10447658" y="4719041"/>
            <a:ext cx="1272921" cy="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/>
          <p:cNvCxnSpPr/>
          <p:nvPr/>
        </p:nvCxnSpPr>
        <p:spPr>
          <a:xfrm>
            <a:off x="10447658" y="5264879"/>
            <a:ext cx="1272921" cy="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/>
          <p:cNvCxnSpPr/>
          <p:nvPr/>
        </p:nvCxnSpPr>
        <p:spPr>
          <a:xfrm>
            <a:off x="10447658" y="5703319"/>
            <a:ext cx="1272921" cy="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箭头连接符 86"/>
          <p:cNvCxnSpPr/>
          <p:nvPr/>
        </p:nvCxnSpPr>
        <p:spPr>
          <a:xfrm>
            <a:off x="10402688" y="5872342"/>
            <a:ext cx="586800" cy="78120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箭头连接符 88"/>
          <p:cNvCxnSpPr/>
          <p:nvPr/>
        </p:nvCxnSpPr>
        <p:spPr>
          <a:xfrm flipV="1">
            <a:off x="10406056" y="3763231"/>
            <a:ext cx="579608" cy="761061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458375" y="3558986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障碍物狭缝宽度越小，衍射越明显。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460495" y="4260564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1).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惠更斯原理对任何波动过程都适用。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454626" y="4845339"/>
            <a:ext cx="69557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2).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惠更斯原理只是定性的说明了子波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的传播方向，并不能定量的给出各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子波的强度分布。</a:t>
            </a:r>
          </a:p>
        </p:txBody>
      </p:sp>
    </p:spTree>
    <p:extLst>
      <p:ext uri="{BB962C8B-B14F-4D97-AF65-F5344CB8AC3E}">
        <p14:creationId xmlns:p14="http://schemas.microsoft.com/office/powerpoint/2010/main" val="130583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  <p:bldP spid="32" grpId="0" animBg="1"/>
      <p:bldP spid="33" grpId="0" animBg="1"/>
      <p:bldP spid="34" grpId="0" animBg="1"/>
      <p:bldP spid="51" grpId="0"/>
      <p:bldP spid="55" grpId="0" animBg="1"/>
      <p:bldP spid="56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81" grpId="0" animBg="1"/>
      <p:bldP spid="82" grpId="0" animBg="1"/>
      <p:bldP spid="93" grpId="0"/>
      <p:bldP spid="94" grpId="0"/>
      <p:bldP spid="9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58403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比较以上两种情况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505615" y="261704"/>
                <a:ext cx="3210751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3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3200" b="1" i="1" smtClean="0">
                                <a:solidFill>
                                  <a:srgbClr val="006600"/>
                                </a:solidFill>
                                <a:latin typeface="Cambria Math" charset="0"/>
                              </a:rPr>
                              <m:t>𝑽</m:t>
                            </m:r>
                          </m:e>
                        </m:acc>
                      </m:e>
                      <m:sub>
                        <m:r>
                          <a:rPr kumimoji="1" lang="en-US" altLang="zh-CN" sz="3200" b="1" i="1">
                            <a:solidFill>
                              <a:srgbClr val="006600"/>
                            </a:solidFill>
                            <a:latin typeface="Cambria Math" charset="0"/>
                          </a:rPr>
                          <m:t>𝑺</m:t>
                        </m:r>
                      </m:sub>
                    </m:sSub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r>
                  <a:rPr lang="zh-CN" altLang="en-US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r>
                  <a:rPr kumimoji="1" lang="en-US" altLang="zh-CN" sz="3200" b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3200" b="1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3200" b="1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</a:rPr>
                              <m:t>𝑽</m:t>
                            </m:r>
                          </m:e>
                        </m:acc>
                      </m:e>
                      <m:sub>
                        <m:r>
                          <a:rPr kumimoji="1" lang="en-US" altLang="zh-CN" sz="3200" b="1" i="1" smtClean="0">
                            <a:solidFill>
                              <a:srgbClr val="CC00CC"/>
                            </a:solidFill>
                            <a:latin typeface="Cambria Math" charset="0"/>
                          </a:rPr>
                          <m:t>𝑹</m:t>
                        </m:r>
                      </m:sub>
                    </m:sSub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endParaRPr lang="zh-CN" altLang="en-US" sz="32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615" y="261704"/>
                <a:ext cx="3210751" cy="644664"/>
              </a:xfrm>
              <a:prstGeom prst="rect">
                <a:avLst/>
              </a:prstGeom>
              <a:blipFill rotWithShape="0">
                <a:blip r:embed="rId2"/>
                <a:stretch>
                  <a:fillRect t="-8491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/>
          <p:cNvSpPr>
            <a:spLocks/>
          </p:cNvSpPr>
          <p:nvPr/>
        </p:nvSpPr>
        <p:spPr bwMode="auto">
          <a:xfrm>
            <a:off x="4123691" y="358242"/>
            <a:ext cx="199044" cy="1096251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505614" y="906367"/>
                <a:ext cx="3210751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3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3200" b="1" i="1" smtClean="0">
                                <a:solidFill>
                                  <a:srgbClr val="006600"/>
                                </a:solidFill>
                                <a:latin typeface="Cambria Math" charset="0"/>
                              </a:rPr>
                              <m:t>𝑽</m:t>
                            </m:r>
                          </m:e>
                        </m:acc>
                      </m:e>
                      <m:sub>
                        <m:r>
                          <a:rPr kumimoji="1" lang="en-US" altLang="zh-CN" sz="3200" b="1" i="1">
                            <a:solidFill>
                              <a:srgbClr val="006600"/>
                            </a:solidFill>
                            <a:latin typeface="Cambria Math" charset="0"/>
                          </a:rPr>
                          <m:t>𝑺</m:t>
                        </m:r>
                      </m:sub>
                    </m:sSub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r>
                  <a:rPr lang="zh-CN" altLang="en-US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r>
                  <a:rPr kumimoji="1" lang="en-US" altLang="zh-CN" sz="3200" b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3200" b="1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3200" b="1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</a:rPr>
                              <m:t>𝑽</m:t>
                            </m:r>
                          </m:e>
                        </m:acc>
                      </m:e>
                      <m:sub>
                        <m:r>
                          <a:rPr kumimoji="1" lang="en-US" altLang="zh-CN" sz="3200" b="1" i="1" smtClean="0">
                            <a:solidFill>
                              <a:srgbClr val="CC00CC"/>
                            </a:solidFill>
                            <a:latin typeface="Cambria Math" charset="0"/>
                          </a:rPr>
                          <m:t>𝑹</m:t>
                        </m:r>
                      </m:sub>
                    </m:sSub>
                    <m:r>
                      <a:rPr kumimoji="1" lang="mr-IN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endParaRPr lang="zh-CN" altLang="en-US" sz="32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614" y="906367"/>
                <a:ext cx="3210751" cy="644664"/>
              </a:xfrm>
              <a:prstGeom prst="rect">
                <a:avLst/>
              </a:prstGeom>
              <a:blipFill rotWithShape="0">
                <a:blip r:embed="rId3"/>
                <a:stretch>
                  <a:fillRect t="-8571" b="-2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68188" y="1612822"/>
            <a:ext cx="9212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观察者运动与波源运动，所引起的结果完全不同。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78557" y="252975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观察者运动：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537801" y="2355926"/>
                <a:ext cx="3062185" cy="932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±</m:t>
                          </m:r>
                          <m:f>
                            <m:fPr>
                              <m:ctrlP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3200" i="1" smtClean="0">
                                      <a:solidFill>
                                        <a:srgbClr val="CC00CC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i="1">
                                      <a:solidFill>
                                        <a:srgbClr val="CC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zh-CN" sz="3200" i="1">
                                      <a:solidFill>
                                        <a:srgbClr val="CC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01" y="2355926"/>
                <a:ext cx="3062185" cy="93243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878557" y="349948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波源运动：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663947" y="3358701"/>
                <a:ext cx="2577565" cy="92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solidFill>
                                    <a:srgbClr val="0066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solidFill>
                                    <a:srgbClr val="0066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947" y="3358701"/>
                <a:ext cx="2577565" cy="9266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1382588" y="4670252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问题：为什么这样的相对性</a:t>
            </a:r>
            <a:r>
              <a:rPr lang="zh-CN" altLang="en-US" sz="3200" b="1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是不对称的？</a:t>
            </a:r>
            <a:endParaRPr lang="zh-CN" altLang="en-US" sz="32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086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椭圆 61"/>
          <p:cNvSpPr/>
          <p:nvPr/>
        </p:nvSpPr>
        <p:spPr>
          <a:xfrm>
            <a:off x="4420180" y="3952129"/>
            <a:ext cx="1080000" cy="1080000"/>
          </a:xfrm>
          <a:prstGeom prst="ellipse">
            <a:avLst/>
          </a:prstGeom>
          <a:solidFill>
            <a:srgbClr val="FC8C53"/>
          </a:solidFill>
          <a:scene3d>
            <a:camera prst="orthographicFront"/>
            <a:lightRig rig="threePt" dir="t"/>
          </a:scene3d>
          <a:sp3d>
            <a:bevelT w="539750" h="539750"/>
            <a:bevelB w="539750" h="539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3508323" y="3786197"/>
            <a:ext cx="1440000" cy="1440000"/>
          </a:xfrm>
          <a:prstGeom prst="ellipse">
            <a:avLst/>
          </a:prstGeom>
          <a:solidFill>
            <a:srgbClr val="FC8C53"/>
          </a:solidFill>
          <a:scene3d>
            <a:camera prst="orthographicFront"/>
            <a:lightRig rig="threePt" dir="t"/>
          </a:scene3d>
          <a:sp3d>
            <a:bevelT w="720090" h="720090"/>
            <a:bevelB w="720090" h="72009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2556770" y="3603264"/>
            <a:ext cx="1800000" cy="1800000"/>
          </a:xfrm>
          <a:prstGeom prst="ellipse">
            <a:avLst/>
          </a:prstGeom>
          <a:solidFill>
            <a:srgbClr val="FC8C53"/>
          </a:solidFill>
          <a:scene3d>
            <a:camera prst="orthographicFront"/>
            <a:lightRig rig="threePt" dir="t"/>
          </a:scene3d>
          <a:sp3d>
            <a:bevelT w="901700" h="901700"/>
            <a:bevelB w="901700" h="901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625939" y="3409316"/>
            <a:ext cx="2160000" cy="2160000"/>
          </a:xfrm>
          <a:prstGeom prst="ellipse">
            <a:avLst/>
          </a:prstGeom>
          <a:solidFill>
            <a:srgbClr val="FC8C53"/>
          </a:solidFill>
          <a:scene3d>
            <a:camera prst="orthographicFront"/>
            <a:lightRig rig="threePt" dir="t"/>
          </a:scene3d>
          <a:sp3d>
            <a:bevelT w="1079500" h="1079500"/>
            <a:bevelB w="1079500" h="1079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68188" y="3026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超波速运动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8188" y="887457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波源的运动速度大于波速：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436477" y="965721"/>
                <a:ext cx="13655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𝑺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charset="0"/>
                        </a:rPr>
                        <m:t>&gt;</m:t>
                      </m:r>
                      <m:r>
                        <a:rPr kumimoji="1" lang="en-US" altLang="zh-CN" sz="3200" b="1" i="1" smtClean="0">
                          <a:latin typeface="Cambria Math" charset="0"/>
                        </a:rPr>
                        <m:t>𝒖</m:t>
                      </m:r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77" y="965721"/>
                <a:ext cx="1365566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68188" y="1480798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波源本身始终位于它所发出的波的前方。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499" y="625784"/>
            <a:ext cx="2346729" cy="1051279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7988500" y="1056938"/>
            <a:ext cx="198000" cy="198000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0278432" y="1056938"/>
            <a:ext cx="198000" cy="198000"/>
          </a:xfrm>
          <a:prstGeom prst="ellipse">
            <a:avLst/>
          </a:prstGeom>
          <a:solidFill>
            <a:srgbClr val="CC00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784532" y="1254938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532" y="1254938"/>
                <a:ext cx="30296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10483" y="1793656"/>
            <a:ext cx="998811" cy="1016859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7987209" y="2208475"/>
            <a:ext cx="198000" cy="198000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277906" y="2208475"/>
            <a:ext cx="198000" cy="198000"/>
          </a:xfrm>
          <a:prstGeom prst="ellipse">
            <a:avLst/>
          </a:prstGeom>
          <a:solidFill>
            <a:srgbClr val="CC00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7783241" y="2406475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241" y="2406475"/>
                <a:ext cx="30296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/>
          <p:cNvSpPr/>
          <p:nvPr/>
        </p:nvSpPr>
        <p:spPr>
          <a:xfrm>
            <a:off x="11311073" y="2204368"/>
            <a:ext cx="198000" cy="198000"/>
          </a:xfrm>
          <a:prstGeom prst="ellipse">
            <a:avLst/>
          </a:prstGeom>
          <a:solidFill>
            <a:srgbClr val="FFD4B9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1374390" y="2430504"/>
                <a:ext cx="3959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  <m:r>
                        <a:rPr kumimoji="1" lang="en-US" altLang="zh-CN" sz="2800" b="1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4390" y="2430504"/>
                <a:ext cx="395942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线箭头连接符 28"/>
          <p:cNvCxnSpPr/>
          <p:nvPr/>
        </p:nvCxnSpPr>
        <p:spPr>
          <a:xfrm flipV="1">
            <a:off x="8191949" y="2303368"/>
            <a:ext cx="3119124" cy="9162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68188" y="2083313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波源前方不会有任何波动产生。</a:t>
            </a:r>
          </a:p>
        </p:txBody>
      </p:sp>
      <p:sp>
        <p:nvSpPr>
          <p:cNvPr id="31" name="椭圆 30"/>
          <p:cNvSpPr/>
          <p:nvPr/>
        </p:nvSpPr>
        <p:spPr>
          <a:xfrm>
            <a:off x="633380" y="3232128"/>
            <a:ext cx="2520000" cy="2520000"/>
          </a:xfrm>
          <a:prstGeom prst="ellipse">
            <a:avLst/>
          </a:prstGeom>
          <a:solidFill>
            <a:srgbClr val="FC8C53"/>
          </a:solidFill>
          <a:scene3d>
            <a:camera prst="orthographicFront"/>
            <a:lightRig rig="threePt" dir="t"/>
          </a:scene3d>
          <a:sp3d>
            <a:bevelT w="1257300" h="1257300"/>
            <a:bevelB w="1257300" h="1257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直线连接符 32"/>
          <p:cNvCxnSpPr/>
          <p:nvPr/>
        </p:nvCxnSpPr>
        <p:spPr>
          <a:xfrm>
            <a:off x="263920" y="4492128"/>
            <a:ext cx="7024331" cy="0"/>
          </a:xfrm>
          <a:prstGeom prst="line">
            <a:avLst/>
          </a:prstGeom>
          <a:ln w="38100">
            <a:solidFill>
              <a:srgbClr val="0066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/>
          <p:nvPr/>
        </p:nvCxnSpPr>
        <p:spPr>
          <a:xfrm>
            <a:off x="882899" y="2929125"/>
            <a:ext cx="6451096" cy="1563003"/>
          </a:xfrm>
          <a:prstGeom prst="line">
            <a:avLst/>
          </a:prstGeom>
          <a:ln w="38100">
            <a:solidFill>
              <a:srgbClr val="0066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V="1">
            <a:off x="876180" y="4486018"/>
            <a:ext cx="6451200" cy="1562400"/>
          </a:xfrm>
          <a:prstGeom prst="line">
            <a:avLst/>
          </a:prstGeom>
          <a:ln w="38100">
            <a:solidFill>
              <a:srgbClr val="0066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7234995" y="4401047"/>
            <a:ext cx="198000" cy="198000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7031027" y="4599047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027" y="4599047"/>
                <a:ext cx="302968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线箭头连接符 44"/>
          <p:cNvCxnSpPr/>
          <p:nvPr/>
        </p:nvCxnSpPr>
        <p:spPr>
          <a:xfrm flipV="1">
            <a:off x="1883522" y="3232128"/>
            <a:ext cx="349875" cy="1271256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1582032" y="4495978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32" y="4495978"/>
                <a:ext cx="302968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1554989" y="3579223"/>
                <a:ext cx="4825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𝒖𝒕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989" y="3579223"/>
                <a:ext cx="482503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线连接符 49"/>
          <p:cNvCxnSpPr/>
          <p:nvPr/>
        </p:nvCxnSpPr>
        <p:spPr>
          <a:xfrm flipH="1">
            <a:off x="1881658" y="4683285"/>
            <a:ext cx="0" cy="1440000"/>
          </a:xfrm>
          <a:prstGeom prst="line">
            <a:avLst/>
          </a:prstGeom>
          <a:ln w="38100">
            <a:solidFill>
              <a:srgbClr val="0000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/>
          <p:cNvCxnSpPr/>
          <p:nvPr/>
        </p:nvCxnSpPr>
        <p:spPr>
          <a:xfrm flipH="1">
            <a:off x="7339970" y="4683285"/>
            <a:ext cx="0" cy="1440000"/>
          </a:xfrm>
          <a:prstGeom prst="line">
            <a:avLst/>
          </a:prstGeom>
          <a:ln w="38100">
            <a:solidFill>
              <a:srgbClr val="0000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/>
          <p:nvPr/>
        </p:nvCxnSpPr>
        <p:spPr>
          <a:xfrm>
            <a:off x="7418927" y="4486018"/>
            <a:ext cx="1061583" cy="0"/>
          </a:xfrm>
          <a:prstGeom prst="straightConnector1">
            <a:avLst/>
          </a:prstGeom>
          <a:ln w="635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7662784" y="3986608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kumimoji="1"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784" y="3986608"/>
                <a:ext cx="376706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线箭头连接符 55"/>
          <p:cNvCxnSpPr/>
          <p:nvPr/>
        </p:nvCxnSpPr>
        <p:spPr>
          <a:xfrm>
            <a:off x="1908317" y="5914998"/>
            <a:ext cx="5400000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4158858" y="5699554"/>
                <a:ext cx="646459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zh-CN" sz="28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𝑺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858" y="5699554"/>
                <a:ext cx="646459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本框 62"/>
          <p:cNvSpPr txBox="1"/>
          <p:nvPr/>
        </p:nvSpPr>
        <p:spPr>
          <a:xfrm>
            <a:off x="3197304" y="280131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马赫锥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4" name="圆角矩形标注 63"/>
          <p:cNvSpPr/>
          <p:nvPr/>
        </p:nvSpPr>
        <p:spPr>
          <a:xfrm>
            <a:off x="5669581" y="3109755"/>
            <a:ext cx="1706880" cy="564968"/>
          </a:xfrm>
          <a:prstGeom prst="wedgeRoundRectCallout">
            <a:avLst>
              <a:gd name="adj1" fmla="val -65339"/>
              <a:gd name="adj2" fmla="val 106914"/>
              <a:gd name="adj3" fmla="val 16667"/>
            </a:avLst>
          </a:prstGeom>
          <a:solidFill>
            <a:srgbClr val="FFE4DC"/>
          </a:solidFill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冲击波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9570020" y="502993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马赫数</a:t>
            </a:r>
            <a:endParaRPr lang="zh-CN" altLang="en-US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8843595" y="4856525"/>
                <a:ext cx="565283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3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3200" b="1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1" i="1" smtClean="0">
                                  <a:solidFill>
                                    <a:srgbClr val="0066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kumimoji="1" lang="en-US" altLang="zh-CN" sz="3200" b="1" i="1" smtClean="0">
                                  <a:solidFill>
                                    <a:srgbClr val="0066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𝑺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3200" b="1" i="1" smtClean="0">
                              <a:latin typeface="Cambria Math" charset="0"/>
                            </a:rPr>
                            <m:t>𝒖</m:t>
                          </m:r>
                        </m:den>
                      </m:f>
                    </m:oMath>
                  </m:oMathPara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595" y="4856525"/>
                <a:ext cx="565283" cy="92198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20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0" grpId="0" animBg="1"/>
      <p:bldP spid="61" grpId="0" animBg="1"/>
      <p:bldP spid="59" grpId="0" animBg="1"/>
      <p:bldP spid="3" grpId="0"/>
      <p:bldP spid="4" grpId="0"/>
      <p:bldP spid="5" grpId="0"/>
      <p:bldP spid="8" grpId="0" animBg="1"/>
      <p:bldP spid="9" grpId="0" animBg="1"/>
      <p:bldP spid="10" grpId="0"/>
      <p:bldP spid="16" grpId="0" animBg="1"/>
      <p:bldP spid="17" grpId="0" animBg="1"/>
      <p:bldP spid="18" grpId="0"/>
      <p:bldP spid="23" grpId="0" animBg="1"/>
      <p:bldP spid="24" grpId="0"/>
      <p:bldP spid="30" grpId="0"/>
      <p:bldP spid="31" grpId="0" animBg="1"/>
      <p:bldP spid="43" grpId="0" animBg="1"/>
      <p:bldP spid="44" grpId="0"/>
      <p:bldP spid="48" grpId="0"/>
      <p:bldP spid="49" grpId="0"/>
      <p:bldP spid="55" grpId="0"/>
      <p:bldP spid="57" grpId="0" animBg="1"/>
      <p:bldP spid="63" grpId="0"/>
      <p:bldP spid="64" grpId="0" animBg="1"/>
      <p:bldP spid="65" grpId="0"/>
      <p:bldP spid="6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37" y="624331"/>
            <a:ext cx="5049248" cy="348089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7436" y="4314425"/>
            <a:ext cx="572464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 当船的航速超过水面上的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水波速度时，在水面上激起以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船头为顶端的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V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形波，这种波称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为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艏波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80" y="624331"/>
            <a:ext cx="4820420" cy="34808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79336" y="46065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飞机</a:t>
            </a:r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加速穿越音障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52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15667" y="358242"/>
                <a:ext cx="3807068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4.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3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3200" b="1" i="1" smtClean="0">
                                <a:solidFill>
                                  <a:srgbClr val="006600"/>
                                </a:solidFill>
                                <a:latin typeface="Cambria Math" charset="0"/>
                              </a:rPr>
                              <m:t>𝑽</m:t>
                            </m:r>
                          </m:e>
                        </m:acc>
                      </m:e>
                      <m:sub>
                        <m:r>
                          <a:rPr kumimoji="1" lang="en-US" altLang="zh-CN" sz="3200" b="1" i="1">
                            <a:solidFill>
                              <a:srgbClr val="006600"/>
                            </a:solidFill>
                            <a:latin typeface="Cambria Math" charset="0"/>
                          </a:rPr>
                          <m:t>𝑺</m:t>
                        </m:r>
                      </m:sub>
                    </m:sSub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r>
                  <a:rPr lang="zh-CN" altLang="en-US" sz="3200" b="1" dirty="0">
                    <a:solidFill>
                      <a:srgbClr val="7030A0"/>
                    </a:solidFill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:r>
                  <a:rPr kumimoji="1" lang="en-US" altLang="zh-CN" sz="3200" b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3200" b="1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3200" b="1" i="1" smtClean="0">
                                <a:solidFill>
                                  <a:srgbClr val="CC00CC"/>
                                </a:solidFill>
                                <a:latin typeface="Cambria Math" charset="0"/>
                              </a:rPr>
                              <m:t>𝑽</m:t>
                            </m:r>
                          </m:e>
                        </m:acc>
                      </m:e>
                      <m:sub>
                        <m:r>
                          <a:rPr kumimoji="1" lang="en-US" altLang="zh-CN" sz="3200" b="1" i="1" smtClean="0">
                            <a:solidFill>
                              <a:srgbClr val="CC00CC"/>
                            </a:solidFill>
                            <a:latin typeface="Cambria Math" charset="0"/>
                          </a:rPr>
                          <m:t>𝑹</m:t>
                        </m:r>
                      </m:sub>
                    </m:sSub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endParaRPr lang="zh-CN" altLang="en-US" sz="32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67" y="358242"/>
                <a:ext cx="3807068" cy="644664"/>
              </a:xfrm>
              <a:prstGeom prst="rect">
                <a:avLst/>
              </a:prstGeom>
              <a:blipFill rotWithShape="0">
                <a:blip r:embed="rId2"/>
                <a:stretch>
                  <a:fillRect l="-4167" t="-8491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157036" y="1101258"/>
                <a:ext cx="1622367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3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 smtClean="0">
                                  <a:solidFill>
                                    <a:srgbClr val="006600"/>
                                  </a:solidFill>
                                  <a:latin typeface="Cambria Math" charset="0"/>
                                </a:rPr>
                                <m:t>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3200" b="1" i="1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𝑺</m:t>
                          </m:r>
                        </m:sub>
                      </m:sSub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lang="zh-CN" altLang="en-US" sz="32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36" y="1101258"/>
                <a:ext cx="1622367" cy="6446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130756" y="1899834"/>
                <a:ext cx="1660839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3200" b="1" i="1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1" i="1" smtClean="0">
                                  <a:solidFill>
                                    <a:srgbClr val="CC00CC"/>
                                  </a:solidFill>
                                  <a:latin typeface="Cambria Math" charset="0"/>
                                </a:rPr>
                                <m:t>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rgbClr val="CC00CC"/>
                              </a:solidFill>
                              <a:latin typeface="Cambria Math" charset="0"/>
                            </a:rPr>
                            <m:t>𝑹</m:t>
                          </m:r>
                        </m:sub>
                      </m:sSub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</m:t>
                      </m:r>
                      <m:r>
                        <a:rPr kumimoji="1" lang="en-US" altLang="zh-CN" sz="32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lang="zh-CN" altLang="en-US" sz="3200" b="1" dirty="0">
                  <a:solidFill>
                    <a:srgbClr val="7030A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56" y="1899834"/>
                <a:ext cx="1660839" cy="6446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3040700" y="113120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latin typeface="SimHei" charset="-122"/>
                <a:ea typeface="SimHei" charset="-122"/>
                <a:cs typeface="SimHei" charset="-122"/>
              </a:rPr>
              <a:t>接收的波长变化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0700" y="192209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接收的波速变化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 flipH="1">
            <a:off x="6110863" y="1296147"/>
            <a:ext cx="261297" cy="1096251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590027" y="1320531"/>
                <a:ext cx="2675604" cy="1005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</a:rPr>
                            <m:t>𝑢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kumimoji="1" lang="en-US" altLang="zh-CN" sz="320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solidFill>
                                    <a:srgbClr val="CC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solidFill>
                                    <a:srgbClr val="CC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∓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solidFill>
                                    <a:srgbClr val="0066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solidFill>
                                    <a:srgbClr val="0066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027" y="1320531"/>
                <a:ext cx="2675604" cy="100514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1035116" y="2750619"/>
            <a:ext cx="83920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当波源和观察者相向运动时，都取上面符号。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反向运动时，都取下面符号。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35116" y="4033958"/>
            <a:ext cx="88024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当波源和观察者同向运动时，若波源追观察者，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上下都取减号。反之，上下都取加号。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171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 animBg="1"/>
      <p:bldP spid="9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4493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二 电磁波的多普勒效应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181107" y="1104432"/>
                <a:ext cx="90091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电磁波的传播速度是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光速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𝒄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，且传播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不依赖介质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；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107" y="1104432"/>
                <a:ext cx="9009198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1759" t="-16667" r="-94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1181107" y="1799273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需要考虑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相对论效应</a:t>
            </a:r>
            <a:r>
              <a:rPr lang="zh-CN" altLang="en-US" sz="3200" b="1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805910" y="1251147"/>
            <a:ext cx="221507" cy="1096251"/>
          </a:xfrm>
          <a:prstGeom prst="leftBrace">
            <a:avLst>
              <a:gd name="adj1" fmla="val 88271"/>
              <a:gd name="adj2" fmla="val 50000"/>
            </a:avLst>
          </a:prstGeom>
          <a:noFill/>
          <a:ln w="5080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68188" y="2556106"/>
                <a:ext cx="658706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假定</a:t>
                </a:r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波源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与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观察者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相对运动速率为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𝒗</m:t>
                    </m:r>
                  </m:oMath>
                </a14:m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2556106"/>
                <a:ext cx="6587060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2407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468188" y="3250947"/>
                <a:ext cx="57518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相对于</a:t>
                </a:r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波源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静止的参考系为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𝑺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系</a:t>
                </a: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3250947"/>
                <a:ext cx="5751896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2757" t="-16667" r="-212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68188" y="3945788"/>
                <a:ext cx="62680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相对于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观察者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静止的参考系为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𝑺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系</a:t>
                </a:r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3945788"/>
                <a:ext cx="6268063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2529" t="-16667" r="-175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3"/>
          <p:cNvCxnSpPr/>
          <p:nvPr/>
        </p:nvCxnSpPr>
        <p:spPr>
          <a:xfrm>
            <a:off x="7578629" y="4578212"/>
            <a:ext cx="3291840" cy="1"/>
          </a:xfrm>
          <a:prstGeom prst="straightConnector1">
            <a:avLst/>
          </a:prstGeom>
          <a:ln w="381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5"/>
          <p:cNvCxnSpPr/>
          <p:nvPr/>
        </p:nvCxnSpPr>
        <p:spPr>
          <a:xfrm flipV="1">
            <a:off x="7606765" y="2934637"/>
            <a:ext cx="0" cy="1643575"/>
          </a:xfrm>
          <a:prstGeom prst="straightConnector1">
            <a:avLst/>
          </a:prstGeom>
          <a:ln w="381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9"/>
          <p:cNvCxnSpPr/>
          <p:nvPr/>
        </p:nvCxnSpPr>
        <p:spPr>
          <a:xfrm>
            <a:off x="9217822" y="3494975"/>
            <a:ext cx="844061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12"/>
          <p:cNvCxnSpPr/>
          <p:nvPr/>
        </p:nvCxnSpPr>
        <p:spPr>
          <a:xfrm flipV="1">
            <a:off x="8729836" y="2934637"/>
            <a:ext cx="0" cy="164357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7425625" y="4655702"/>
                <a:ext cx="442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𝑶</m:t>
                      </m:r>
                    </m:oMath>
                  </m:oMathPara>
                </a14:m>
                <a:endParaRPr lang="zh-CN" altLang="en-US" sz="28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625" y="4655702"/>
                <a:ext cx="442429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8548696" y="4655702"/>
                <a:ext cx="5354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𝑶</m:t>
                      </m:r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′</m:t>
                      </m:r>
                    </m:oMath>
                  </m:oMathPara>
                </a14:m>
                <a:endParaRPr lang="zh-CN" altLang="en-US" sz="2800" b="1" dirty="0">
                  <a:solidFill>
                    <a:srgbClr val="00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696" y="4655702"/>
                <a:ext cx="535403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0417620" y="4578212"/>
                <a:ext cx="3863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𝒙</m:t>
                      </m:r>
                    </m:oMath>
                  </m:oMathPara>
                </a14:m>
                <a:endParaRPr lang="zh-CN" altLang="en-US" sz="28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620" y="4578212"/>
                <a:ext cx="386323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0417619" y="4147324"/>
                <a:ext cx="4792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𝒙</m:t>
                      </m:r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′</m:t>
                      </m:r>
                    </m:oMath>
                  </m:oMathPara>
                </a14:m>
                <a:endParaRPr lang="zh-CN" altLang="en-US" sz="2800" b="1" dirty="0">
                  <a:solidFill>
                    <a:srgbClr val="00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619" y="4147324"/>
                <a:ext cx="479298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9480108" y="3002093"/>
                <a:ext cx="3943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𝒗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108" y="3002093"/>
                <a:ext cx="394339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7778998" y="3775323"/>
                <a:ext cx="3831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𝑺</m:t>
                      </m:r>
                    </m:oMath>
                  </m:oMathPara>
                </a14:m>
                <a:endParaRPr lang="zh-CN" altLang="en-US" sz="2800" b="1" dirty="0">
                  <a:solidFill>
                    <a:srgbClr val="0066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998" y="3775323"/>
                <a:ext cx="383117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8902069" y="3775323"/>
                <a:ext cx="4760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𝑺</m:t>
                      </m:r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′</m:t>
                      </m:r>
                    </m:oMath>
                  </m:oMathPara>
                </a14:m>
                <a:endParaRPr lang="zh-CN" altLang="en-US" sz="2800" b="1" dirty="0">
                  <a:solidFill>
                    <a:srgbClr val="00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069" y="3775323"/>
                <a:ext cx="476092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/>
          <p:cNvSpPr/>
          <p:nvPr/>
        </p:nvSpPr>
        <p:spPr>
          <a:xfrm>
            <a:off x="7488805" y="4470211"/>
            <a:ext cx="216000" cy="216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744907" y="4470211"/>
            <a:ext cx="216000" cy="216000"/>
          </a:xfrm>
          <a:prstGeom prst="ellipse">
            <a:avLst/>
          </a:prstGeom>
          <a:solidFill>
            <a:srgbClr val="CC00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468188" y="4640629"/>
                <a:ext cx="35461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66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𝑺</m:t>
                    </m:r>
                  </m:oMath>
                </a14:m>
                <a:r>
                  <a:rPr lang="zh-CN" altLang="en-US" sz="3200" b="1" dirty="0">
                    <a:solidFill>
                      <a:srgbClr val="006600"/>
                    </a:solidFill>
                    <a:latin typeface="SimHei" charset="-122"/>
                    <a:ea typeface="SimHei" charset="-122"/>
                    <a:cs typeface="SimHei" charset="-122"/>
                  </a:rPr>
                  <a:t>系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中波的周期：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𝑻</m:t>
                    </m:r>
                  </m:oMath>
                </a14:m>
                <a:endParaRPr lang="zh-CN" altLang="en-US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4640629"/>
                <a:ext cx="3546164" cy="584775"/>
              </a:xfrm>
              <a:prstGeom prst="rect">
                <a:avLst/>
              </a:prstGeom>
              <a:blipFill rotWithShape="0">
                <a:blip r:embed="rId13"/>
                <a:stretch>
                  <a:fillRect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468188" y="5304709"/>
                <a:ext cx="339548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𝑺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系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中波的周期：</a:t>
                </a: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5304709"/>
                <a:ext cx="3395481" cy="584775"/>
              </a:xfrm>
              <a:prstGeom prst="rect">
                <a:avLst/>
              </a:prstGeom>
              <a:blipFill rotWithShape="0">
                <a:blip r:embed="rId14"/>
                <a:stretch>
                  <a:fillRect t="-16667" r="-3950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3746220" y="5260155"/>
                <a:ext cx="3550587" cy="596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 smtClean="0">
                              <a:latin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𝑇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220" y="5260155"/>
                <a:ext cx="3550587" cy="59638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59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 animBg="1"/>
      <p:bldP spid="13" grpId="0"/>
      <p:bldP spid="16" grpId="0"/>
      <p:bldP spid="17" grpId="0"/>
      <p:bldP spid="22" grpId="0"/>
      <p:bldP spid="23" grpId="0"/>
      <p:bldP spid="24" grpId="0"/>
      <p:bldP spid="25" grpId="0"/>
      <p:bldP spid="28" grpId="0"/>
      <p:bldP spid="29" grpId="0"/>
      <p:bldP spid="30" grpId="0"/>
      <p:bldP spid="31" grpId="0" animBg="1"/>
      <p:bldP spid="32" grpId="0" animBg="1"/>
      <p:bldP spid="33" grpId="0"/>
      <p:bldP spid="34" grpId="0"/>
      <p:bldP spid="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8188" y="302682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1.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 两者互相接近时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68188" y="1042439"/>
                <a:ext cx="6678431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𝑺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系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中观察，波传播的一个周期内</a:t>
                </a:r>
                <a:endParaRPr lang="en-US" altLang="zh-CN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波源前进距离为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𝒗𝑻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endParaRPr lang="zh-CN" altLang="en-US" sz="32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1042439"/>
                <a:ext cx="6678431" cy="1077218"/>
              </a:xfrm>
              <a:prstGeom prst="rect">
                <a:avLst/>
              </a:prstGeom>
              <a:blipFill rotWithShape="0">
                <a:blip r:embed="rId2"/>
                <a:stretch>
                  <a:fillRect l="-2374" t="-9040" r="-1644" b="-15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/>
          <p:cNvCxnSpPr/>
          <p:nvPr/>
        </p:nvCxnSpPr>
        <p:spPr>
          <a:xfrm>
            <a:off x="7524331" y="3075346"/>
            <a:ext cx="889200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074" y="1033455"/>
            <a:ext cx="3771961" cy="1051279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7320882" y="1496197"/>
            <a:ext cx="198000" cy="198000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1074618" y="1496197"/>
            <a:ext cx="198000" cy="198000"/>
          </a:xfrm>
          <a:prstGeom prst="ellipse">
            <a:avLst/>
          </a:prstGeom>
          <a:solidFill>
            <a:srgbClr val="CC00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7116914" y="1694197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914" y="1694197"/>
                <a:ext cx="30296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线连接符 23"/>
          <p:cNvCxnSpPr/>
          <p:nvPr/>
        </p:nvCxnSpPr>
        <p:spPr>
          <a:xfrm flipV="1">
            <a:off x="7403992" y="702929"/>
            <a:ext cx="0" cy="720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 flipV="1">
            <a:off x="11177774" y="702929"/>
            <a:ext cx="0" cy="720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>
            <a:off x="7435769" y="938432"/>
            <a:ext cx="3742005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9113073" y="751124"/>
                <a:ext cx="302968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𝝀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73" y="751124"/>
                <a:ext cx="30296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1753" y="2556472"/>
            <a:ext cx="2684860" cy="1016859"/>
          </a:xfrm>
          <a:prstGeom prst="rect">
            <a:avLst/>
          </a:prstGeom>
        </p:spPr>
      </p:pic>
      <p:sp>
        <p:nvSpPr>
          <p:cNvPr id="29" name="椭圆 28"/>
          <p:cNvSpPr/>
          <p:nvPr/>
        </p:nvSpPr>
        <p:spPr>
          <a:xfrm>
            <a:off x="7319591" y="2971291"/>
            <a:ext cx="198000" cy="198000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73327" y="2971291"/>
            <a:ext cx="198000" cy="198000"/>
          </a:xfrm>
          <a:prstGeom prst="ellipse">
            <a:avLst/>
          </a:prstGeom>
          <a:solidFill>
            <a:srgbClr val="CC00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7115623" y="3169291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623" y="3169291"/>
                <a:ext cx="302968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线连接符 31"/>
          <p:cNvCxnSpPr/>
          <p:nvPr/>
        </p:nvCxnSpPr>
        <p:spPr>
          <a:xfrm flipV="1">
            <a:off x="7402701" y="2178023"/>
            <a:ext cx="0" cy="720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/>
          <p:cNvCxnSpPr/>
          <p:nvPr/>
        </p:nvCxnSpPr>
        <p:spPr>
          <a:xfrm flipV="1">
            <a:off x="11176483" y="2178023"/>
            <a:ext cx="0" cy="720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>
            <a:off x="8505691" y="2417541"/>
            <a:ext cx="2670792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9603249" y="2168168"/>
                <a:ext cx="394339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𝝀</m:t>
                      </m:r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249" y="2168168"/>
                <a:ext cx="394339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/>
          <p:cNvSpPr/>
          <p:nvPr/>
        </p:nvSpPr>
        <p:spPr>
          <a:xfrm>
            <a:off x="8406691" y="2967184"/>
            <a:ext cx="198000" cy="198000"/>
          </a:xfrm>
          <a:prstGeom prst="ellipse">
            <a:avLst/>
          </a:prstGeom>
          <a:solidFill>
            <a:srgbClr val="FFD4B9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8174587" y="3193320"/>
                <a:ext cx="3959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  <m:r>
                        <a:rPr kumimoji="1" lang="en-US" altLang="zh-CN" sz="2800" b="1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587" y="3193320"/>
                <a:ext cx="395942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连接符 37"/>
          <p:cNvCxnSpPr/>
          <p:nvPr/>
        </p:nvCxnSpPr>
        <p:spPr>
          <a:xfrm flipV="1">
            <a:off x="8505691" y="2198082"/>
            <a:ext cx="0" cy="720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>
            <a:off x="7402701" y="2421530"/>
            <a:ext cx="1109124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7664181" y="2439700"/>
                <a:ext cx="5418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𝒗𝑻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181" y="2439700"/>
                <a:ext cx="541815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3483" t="-1639" r="-13483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9"/>
          <p:cNvCxnSpPr/>
          <p:nvPr/>
        </p:nvCxnSpPr>
        <p:spPr>
          <a:xfrm>
            <a:off x="7646132" y="1576750"/>
            <a:ext cx="844061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7908418" y="1083868"/>
                <a:ext cx="3943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𝒗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418" y="1083868"/>
                <a:ext cx="394339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430972" y="2292469"/>
                <a:ext cx="22590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zh-CN" altLang="en-US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𝑣𝑇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972" y="2292469"/>
                <a:ext cx="2259016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467599" y="2956416"/>
                <a:ext cx="46265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𝑺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系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中观察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到波的频率</a:t>
                </a:r>
                <a:endParaRPr lang="zh-CN" altLang="en-US" sz="32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9" y="2956416"/>
                <a:ext cx="4626588" cy="584775"/>
              </a:xfrm>
              <a:prstGeom prst="rect">
                <a:avLst/>
              </a:prstGeom>
              <a:blipFill rotWithShape="0">
                <a:blip r:embed="rId12"/>
                <a:stretch>
                  <a:fillRect l="-3426" t="-16667" r="-27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1117792" y="3868700"/>
                <a:ext cx="1401666" cy="843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92" y="3868700"/>
                <a:ext cx="1401666" cy="84324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2603255" y="3868463"/>
                <a:ext cx="2148024" cy="9128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num>
                        <m:den>
                          <m:d>
                            <m:d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𝑣</m:t>
                              </m:r>
                            </m:e>
                          </m:d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255" y="3868463"/>
                <a:ext cx="2148024" cy="91287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3737679" y="2292468"/>
                <a:ext cx="214725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=(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679" y="2292468"/>
                <a:ext cx="2147254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4766777" y="3666201"/>
                <a:ext cx="2677335" cy="1054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777" y="3666201"/>
                <a:ext cx="2677335" cy="105407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2005099" y="5047544"/>
                <a:ext cx="2801473" cy="145501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𝑣</m:t>
                              </m:r>
                            </m:den>
                          </m:f>
                        </m:e>
                      </m:rad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099" y="5047544"/>
                <a:ext cx="2801473" cy="1455014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本框 50"/>
          <p:cNvSpPr txBox="1"/>
          <p:nvPr/>
        </p:nvSpPr>
        <p:spPr>
          <a:xfrm>
            <a:off x="5589458" y="5355668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频率变高，波长变短，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蓝移</a:t>
            </a:r>
          </a:p>
        </p:txBody>
      </p:sp>
    </p:spTree>
    <p:extLst>
      <p:ext uri="{BB962C8B-B14F-4D97-AF65-F5344CB8AC3E}">
        <p14:creationId xmlns:p14="http://schemas.microsoft.com/office/powerpoint/2010/main" val="183967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2" grpId="0" animBg="1"/>
      <p:bldP spid="23" grpId="0"/>
      <p:bldP spid="27" grpId="0" animBg="1"/>
      <p:bldP spid="29" grpId="0" animBg="1"/>
      <p:bldP spid="30" grpId="0" animBg="1"/>
      <p:bldP spid="31" grpId="0"/>
      <p:bldP spid="35" grpId="0" animBg="1"/>
      <p:bldP spid="36" grpId="0" animBg="1"/>
      <p:bldP spid="37" grpId="0"/>
      <p:bldP spid="40" grpId="0"/>
      <p:bldP spid="42" grpId="0"/>
      <p:bldP spid="17" grpId="0"/>
      <p:bldP spid="44" grpId="0"/>
      <p:bldP spid="45" grpId="0"/>
      <p:bldP spid="46" grpId="0"/>
      <p:bldP spid="47" grpId="0"/>
      <p:bldP spid="48" grpId="0"/>
      <p:bldP spid="49" grpId="0" animBg="1"/>
      <p:bldP spid="5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07417" y="1053820"/>
            <a:ext cx="2684860" cy="101685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8188" y="302682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2.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 两者互相远离时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68188" y="1042439"/>
                <a:ext cx="6678431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𝑺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系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中观察，波传播的一个周期内</a:t>
                </a:r>
                <a:endParaRPr lang="en-US" altLang="zh-CN" sz="3200" b="1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波源反方向前进距离为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𝒗𝑻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endParaRPr lang="zh-CN" altLang="en-US" sz="32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" y="1042439"/>
                <a:ext cx="6678431" cy="1077218"/>
              </a:xfrm>
              <a:prstGeom prst="rect">
                <a:avLst/>
              </a:prstGeom>
              <a:blipFill rotWithShape="0">
                <a:blip r:embed="rId3"/>
                <a:stretch>
                  <a:fillRect l="-2374" t="-9040" r="-1644" b="-15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/>
          <p:cNvCxnSpPr/>
          <p:nvPr/>
        </p:nvCxnSpPr>
        <p:spPr>
          <a:xfrm flipH="1" flipV="1">
            <a:off x="7474985" y="3055416"/>
            <a:ext cx="900000" cy="0"/>
          </a:xfrm>
          <a:prstGeom prst="straightConnector1">
            <a:avLst/>
          </a:prstGeom>
          <a:ln w="508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576" y="2489912"/>
            <a:ext cx="3771961" cy="1051279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8423698" y="1510894"/>
            <a:ext cx="198000" cy="198000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1074618" y="1496197"/>
            <a:ext cx="198000" cy="198000"/>
          </a:xfrm>
          <a:prstGeom prst="ellipse">
            <a:avLst/>
          </a:prstGeom>
          <a:solidFill>
            <a:srgbClr val="CC00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8371214" y="1708894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214" y="1708894"/>
                <a:ext cx="30296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线连接符 23"/>
          <p:cNvCxnSpPr/>
          <p:nvPr/>
        </p:nvCxnSpPr>
        <p:spPr>
          <a:xfrm flipV="1">
            <a:off x="8522698" y="751124"/>
            <a:ext cx="0" cy="720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 flipV="1">
            <a:off x="11177774" y="702929"/>
            <a:ext cx="0" cy="720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 flipV="1">
            <a:off x="8538196" y="938432"/>
            <a:ext cx="2628000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9623526" y="735852"/>
                <a:ext cx="302968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𝝀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526" y="735852"/>
                <a:ext cx="30296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椭圆 28"/>
          <p:cNvSpPr/>
          <p:nvPr/>
        </p:nvSpPr>
        <p:spPr>
          <a:xfrm>
            <a:off x="8414913" y="2956416"/>
            <a:ext cx="198000" cy="198000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73327" y="2971291"/>
            <a:ext cx="198000" cy="198000"/>
          </a:xfrm>
          <a:prstGeom prst="ellipse">
            <a:avLst/>
          </a:prstGeom>
          <a:solidFill>
            <a:srgbClr val="CC00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8340269" y="3201908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69" y="3201908"/>
                <a:ext cx="302968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线连接符 31"/>
          <p:cNvCxnSpPr/>
          <p:nvPr/>
        </p:nvCxnSpPr>
        <p:spPr>
          <a:xfrm flipV="1">
            <a:off x="7402701" y="2178023"/>
            <a:ext cx="0" cy="720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/>
          <p:cNvCxnSpPr/>
          <p:nvPr/>
        </p:nvCxnSpPr>
        <p:spPr>
          <a:xfrm flipV="1">
            <a:off x="11176483" y="2178023"/>
            <a:ext cx="0" cy="720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 flipV="1">
            <a:off x="7378576" y="2382850"/>
            <a:ext cx="3744000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9045313" y="2183666"/>
                <a:ext cx="394339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𝝀</m:t>
                      </m:r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313" y="2183666"/>
                <a:ext cx="394339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/>
          <p:cNvSpPr/>
          <p:nvPr/>
        </p:nvSpPr>
        <p:spPr>
          <a:xfrm>
            <a:off x="7289886" y="2976346"/>
            <a:ext cx="198000" cy="198000"/>
          </a:xfrm>
          <a:prstGeom prst="ellipse">
            <a:avLst/>
          </a:prstGeom>
          <a:solidFill>
            <a:srgbClr val="FFD4B9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7213689" y="3208818"/>
                <a:ext cx="3959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𝑺</m:t>
                      </m:r>
                      <m:r>
                        <a:rPr kumimoji="1" lang="en-US" altLang="zh-CN" sz="2800" b="1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689" y="3208818"/>
                <a:ext cx="395942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连接符 37"/>
          <p:cNvCxnSpPr/>
          <p:nvPr/>
        </p:nvCxnSpPr>
        <p:spPr>
          <a:xfrm flipV="1">
            <a:off x="8505691" y="2198082"/>
            <a:ext cx="0" cy="72000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>
            <a:off x="7388886" y="2558082"/>
            <a:ext cx="1109124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7697690" y="2625920"/>
                <a:ext cx="5418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𝒗𝑻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690" y="2625920"/>
                <a:ext cx="541815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4607" t="-1667" r="-1236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9"/>
          <p:cNvCxnSpPr/>
          <p:nvPr/>
        </p:nvCxnSpPr>
        <p:spPr>
          <a:xfrm flipH="1" flipV="1">
            <a:off x="7458934" y="1584814"/>
            <a:ext cx="843673" cy="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7773295" y="1059815"/>
                <a:ext cx="3943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SimHei" charset="-122"/>
                          <a:cs typeface="SimHei" charset="-122"/>
                        </a:rPr>
                        <m:t>𝒗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295" y="1059815"/>
                <a:ext cx="394339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430972" y="2292469"/>
                <a:ext cx="22590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zh-CN" altLang="en-US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𝑣𝑇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972" y="2292469"/>
                <a:ext cx="2259016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467599" y="2956416"/>
                <a:ext cx="46265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𝑺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SimHei" charset="-122"/>
                    <a:ea typeface="SimHei" charset="-122"/>
                    <a:cs typeface="SimHei" charset="-122"/>
                  </a:rPr>
                  <a:t>系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中观察</a:t>
                </a:r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到波的频率</a:t>
                </a:r>
                <a:endParaRPr lang="zh-CN" altLang="en-US" sz="32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9" y="2956416"/>
                <a:ext cx="4626588" cy="584775"/>
              </a:xfrm>
              <a:prstGeom prst="rect">
                <a:avLst/>
              </a:prstGeom>
              <a:blipFill rotWithShape="0">
                <a:blip r:embed="rId12"/>
                <a:stretch>
                  <a:fillRect l="-3426" t="-16667" r="-27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1117792" y="3868700"/>
                <a:ext cx="1401666" cy="843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92" y="3868700"/>
                <a:ext cx="1401666" cy="84324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2603255" y="3868463"/>
                <a:ext cx="2148024" cy="9128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num>
                        <m:den>
                          <m:d>
                            <m:d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𝑣</m:t>
                              </m:r>
                            </m:e>
                          </m:d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255" y="3868463"/>
                <a:ext cx="2148024" cy="91287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3737679" y="2292468"/>
                <a:ext cx="214725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=(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679" y="2292468"/>
                <a:ext cx="2147254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4766777" y="3666201"/>
                <a:ext cx="2677335" cy="1054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777" y="3666201"/>
                <a:ext cx="2677335" cy="1054071"/>
              </a:xfrm>
              <a:prstGeom prst="rect">
                <a:avLst/>
              </a:prstGeom>
              <a:blipFill rotWithShape="0">
                <a:blip r:embed="rId16"/>
                <a:stretch>
                  <a:fillRect b="-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2062605" y="5109083"/>
                <a:ext cx="2748701" cy="100213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mr-IN" altLang="zh-CN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𝑣</m:t>
                              </m:r>
                            </m:den>
                          </m:f>
                        </m:e>
                      </m:rad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605" y="5109083"/>
                <a:ext cx="2748701" cy="1002134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/>
          <p:cNvSpPr txBox="1"/>
          <p:nvPr/>
        </p:nvSpPr>
        <p:spPr>
          <a:xfrm>
            <a:off x="5388902" y="5309174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频率变低，波长变长，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红移</a:t>
            </a:r>
          </a:p>
        </p:txBody>
      </p:sp>
    </p:spTree>
    <p:extLst>
      <p:ext uri="{BB962C8B-B14F-4D97-AF65-F5344CB8AC3E}">
        <p14:creationId xmlns:p14="http://schemas.microsoft.com/office/powerpoint/2010/main" val="205026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 animBg="1"/>
      <p:bldP spid="30" grpId="0" animBg="1"/>
      <p:bldP spid="31" grpId="0"/>
      <p:bldP spid="35" grpId="0" animBg="1"/>
      <p:bldP spid="36" grpId="0" animBg="1"/>
      <p:bldP spid="37" grpId="0"/>
      <p:bldP spid="40" grpId="0"/>
      <p:bldP spid="42" grpId="0"/>
      <p:bldP spid="17" grpId="0"/>
      <p:bldP spid="44" grpId="0"/>
      <p:bldP spid="45" grpId="0"/>
      <p:bldP spid="46" grpId="0"/>
      <p:bldP spid="47" grpId="0"/>
      <p:bldP spid="48" grpId="0"/>
      <p:bldP spid="49" grpId="0" animBg="1"/>
      <p:bldP spid="4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188" y="302682"/>
            <a:ext cx="4493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二 电磁波的多普勒效应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8188" y="153700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两者相互接近时：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859019" y="1018621"/>
                <a:ext cx="2754537" cy="1455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mr-IN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𝑣</m:t>
                              </m:r>
                            </m:den>
                          </m:f>
                        </m:e>
                      </m:rad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019" y="1018621"/>
                <a:ext cx="2754537" cy="14550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68188" y="35598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两者相互远离时：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859019" y="3286332"/>
                <a:ext cx="2748701" cy="1002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sz="3200" i="1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mr-IN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𝑣</m:t>
                              </m:r>
                            </m:den>
                          </m:f>
                        </m:e>
                      </m:rad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019" y="3286332"/>
                <a:ext cx="2748701" cy="1002134"/>
              </a:xfrm>
              <a:prstGeom prst="rect">
                <a:avLst/>
              </a:prstGeom>
              <a:blipFill rotWithShape="0">
                <a:blip r:embed="rId3"/>
                <a:stretch>
                  <a:fillRect b="-6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2083628" y="2587596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频率变高，波长变短，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蓝移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083627" y="4418091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频率变低，波长变长，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红移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750889" y="5663811"/>
            <a:ext cx="7188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应用：天文观测，宇宙是膨胀还是收缩</a:t>
            </a:r>
          </a:p>
        </p:txBody>
      </p:sp>
    </p:spTree>
    <p:extLst>
      <p:ext uri="{BB962C8B-B14F-4D97-AF65-F5344CB8AC3E}">
        <p14:creationId xmlns:p14="http://schemas.microsoft.com/office/powerpoint/2010/main" val="25493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" y="187071"/>
            <a:ext cx="10302240" cy="643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0669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3278" y="353568"/>
            <a:ext cx="9460383" cy="6165850"/>
          </a:xfrm>
        </p:spPr>
      </p:pic>
    </p:spTree>
    <p:extLst>
      <p:ext uri="{BB962C8B-B14F-4D97-AF65-F5344CB8AC3E}">
        <p14:creationId xmlns:p14="http://schemas.microsoft.com/office/powerpoint/2010/main" val="1357779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/>
          <p:cNvSpPr/>
          <p:nvPr/>
        </p:nvSpPr>
        <p:spPr>
          <a:xfrm>
            <a:off x="6611876" y="5279125"/>
            <a:ext cx="4009224" cy="113816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53198" y="302682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二 波的</a:t>
            </a:r>
            <a:r>
              <a:rPr lang="zh-CN" altLang="en-US" sz="3200" b="1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反射与折射</a:t>
            </a:r>
            <a:endParaRPr lang="zh-CN" altLang="en-US" sz="3200" b="1" dirty="0">
              <a:solidFill>
                <a:srgbClr val="7030A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3198" y="887457"/>
            <a:ext cx="5929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 当波从一种介质入射到另外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一种介质时，在两种介质的分界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面上，传播方向会发生改变。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55538" y="1771458"/>
            <a:ext cx="4065562" cy="16515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/>
          <p:cNvCxnSpPr/>
          <p:nvPr/>
        </p:nvCxnSpPr>
        <p:spPr>
          <a:xfrm>
            <a:off x="6555538" y="1771458"/>
            <a:ext cx="40655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6611815" y="1101824"/>
            <a:ext cx="1041009" cy="669634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H="1" flipV="1">
            <a:off x="7624688" y="307227"/>
            <a:ext cx="0" cy="2856021"/>
          </a:xfrm>
          <a:prstGeom prst="line">
            <a:avLst/>
          </a:prstGeom>
          <a:ln w="31750">
            <a:solidFill>
              <a:srgbClr val="00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6921306" y="758583"/>
            <a:ext cx="1575589" cy="1012874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7268172" y="437932"/>
            <a:ext cx="2104628" cy="13464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V="1">
            <a:off x="7655870" y="412185"/>
            <a:ext cx="2106000" cy="1346400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V="1">
            <a:off x="8480508" y="752226"/>
            <a:ext cx="1576800" cy="1011600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V="1">
            <a:off x="9343572" y="1101824"/>
            <a:ext cx="1040400" cy="669600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>
            <a:off x="7638756" y="1762553"/>
            <a:ext cx="604929" cy="1400695"/>
          </a:xfrm>
          <a:prstGeom prst="straightConnector1">
            <a:avLst/>
          </a:prstGeom>
          <a:ln w="50800">
            <a:solidFill>
              <a:srgbClr val="FF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>
            <a:off x="8455807" y="1758585"/>
            <a:ext cx="493200" cy="1101600"/>
          </a:xfrm>
          <a:prstGeom prst="straightConnector1">
            <a:avLst/>
          </a:prstGeom>
          <a:ln w="50800">
            <a:solidFill>
              <a:srgbClr val="FF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>
            <a:off x="9326603" y="1779056"/>
            <a:ext cx="340800" cy="723599"/>
          </a:xfrm>
          <a:prstGeom prst="straightConnector1">
            <a:avLst/>
          </a:prstGeom>
          <a:ln w="50800">
            <a:solidFill>
              <a:srgbClr val="FF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7244862" y="1087757"/>
                <a:ext cx="198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𝒊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62" y="1087757"/>
                <a:ext cx="19877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0303" r="-3333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任意形状 32"/>
          <p:cNvSpPr/>
          <p:nvPr/>
        </p:nvSpPr>
        <p:spPr>
          <a:xfrm>
            <a:off x="7301131" y="1383179"/>
            <a:ext cx="323557" cy="168812"/>
          </a:xfrm>
          <a:custGeom>
            <a:avLst/>
            <a:gdLst>
              <a:gd name="connsiteX0" fmla="*/ 0 w 323557"/>
              <a:gd name="connsiteY0" fmla="*/ 168812 h 168812"/>
              <a:gd name="connsiteX1" fmla="*/ 126610 w 323557"/>
              <a:gd name="connsiteY1" fmla="*/ 28135 h 168812"/>
              <a:gd name="connsiteX2" fmla="*/ 323557 w 323557"/>
              <a:gd name="connsiteY2" fmla="*/ 0 h 168812"/>
              <a:gd name="connsiteX3" fmla="*/ 323557 w 323557"/>
              <a:gd name="connsiteY3" fmla="*/ 0 h 16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557" h="168812">
                <a:moveTo>
                  <a:pt x="0" y="168812"/>
                </a:moveTo>
                <a:cubicBezTo>
                  <a:pt x="36342" y="112541"/>
                  <a:pt x="72684" y="56270"/>
                  <a:pt x="126610" y="28135"/>
                </a:cubicBezTo>
                <a:cubicBezTo>
                  <a:pt x="180536" y="0"/>
                  <a:pt x="323557" y="0"/>
                  <a:pt x="323557" y="0"/>
                </a:cubicBezTo>
                <a:lnTo>
                  <a:pt x="323557" y="0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任意形状 34"/>
          <p:cNvSpPr/>
          <p:nvPr/>
        </p:nvSpPr>
        <p:spPr>
          <a:xfrm flipH="1" flipV="1">
            <a:off x="7638756" y="2367607"/>
            <a:ext cx="282378" cy="77454"/>
          </a:xfrm>
          <a:custGeom>
            <a:avLst/>
            <a:gdLst>
              <a:gd name="connsiteX0" fmla="*/ 0 w 323557"/>
              <a:gd name="connsiteY0" fmla="*/ 168812 h 168812"/>
              <a:gd name="connsiteX1" fmla="*/ 126610 w 323557"/>
              <a:gd name="connsiteY1" fmla="*/ 28135 h 168812"/>
              <a:gd name="connsiteX2" fmla="*/ 323557 w 323557"/>
              <a:gd name="connsiteY2" fmla="*/ 0 h 168812"/>
              <a:gd name="connsiteX3" fmla="*/ 323557 w 323557"/>
              <a:gd name="connsiteY3" fmla="*/ 0 h 16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557" h="168812">
                <a:moveTo>
                  <a:pt x="0" y="168812"/>
                </a:moveTo>
                <a:cubicBezTo>
                  <a:pt x="36342" y="112541"/>
                  <a:pt x="72684" y="56270"/>
                  <a:pt x="126610" y="28135"/>
                </a:cubicBezTo>
                <a:cubicBezTo>
                  <a:pt x="180536" y="0"/>
                  <a:pt x="323557" y="0"/>
                  <a:pt x="323557" y="0"/>
                </a:cubicBezTo>
                <a:lnTo>
                  <a:pt x="323557" y="0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7666893" y="2441091"/>
                <a:ext cx="270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893" y="2441091"/>
                <a:ext cx="270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5000" r="-22727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任意形状 38"/>
          <p:cNvSpPr/>
          <p:nvPr/>
        </p:nvSpPr>
        <p:spPr>
          <a:xfrm flipH="1">
            <a:off x="7594797" y="1443021"/>
            <a:ext cx="300799" cy="154318"/>
          </a:xfrm>
          <a:custGeom>
            <a:avLst/>
            <a:gdLst>
              <a:gd name="connsiteX0" fmla="*/ 0 w 323557"/>
              <a:gd name="connsiteY0" fmla="*/ 168812 h 168812"/>
              <a:gd name="connsiteX1" fmla="*/ 126610 w 323557"/>
              <a:gd name="connsiteY1" fmla="*/ 28135 h 168812"/>
              <a:gd name="connsiteX2" fmla="*/ 323557 w 323557"/>
              <a:gd name="connsiteY2" fmla="*/ 0 h 168812"/>
              <a:gd name="connsiteX3" fmla="*/ 323557 w 323557"/>
              <a:gd name="connsiteY3" fmla="*/ 0 h 16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557" h="168812">
                <a:moveTo>
                  <a:pt x="0" y="168812"/>
                </a:moveTo>
                <a:cubicBezTo>
                  <a:pt x="36342" y="112541"/>
                  <a:pt x="72684" y="56270"/>
                  <a:pt x="126610" y="28135"/>
                </a:cubicBezTo>
                <a:cubicBezTo>
                  <a:pt x="180536" y="0"/>
                  <a:pt x="323557" y="0"/>
                  <a:pt x="323557" y="0"/>
                </a:cubicBezTo>
                <a:lnTo>
                  <a:pt x="323557" y="0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7831909" y="1044230"/>
                <a:ext cx="2789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𝒊</m:t>
                      </m:r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909" y="1044230"/>
                <a:ext cx="27892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8261" t="-1639" r="-26087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/>
          <p:cNvSpPr txBox="1"/>
          <p:nvPr/>
        </p:nvSpPr>
        <p:spPr>
          <a:xfrm>
            <a:off x="10082009" y="28981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CC00CC"/>
                </a:solidFill>
                <a:latin typeface="SimHei" charset="-122"/>
                <a:ea typeface="SimHei" charset="-122"/>
                <a:cs typeface="SimHei" charset="-122"/>
              </a:rPr>
              <a:t>波的反射</a:t>
            </a:r>
            <a:endParaRPr lang="en-US" altLang="zh-CN" sz="3200" b="1" dirty="0">
              <a:solidFill>
                <a:srgbClr val="CC00CC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268908" y="26989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FF6600"/>
                </a:solidFill>
                <a:latin typeface="SimHei" charset="-122"/>
                <a:ea typeface="SimHei" charset="-122"/>
                <a:cs typeface="SimHei" charset="-122"/>
              </a:rPr>
              <a:t>波的折射</a:t>
            </a:r>
            <a:endParaRPr lang="en-US" altLang="zh-CN" sz="3200" b="1" dirty="0">
              <a:solidFill>
                <a:srgbClr val="FF66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10310793" y="1387697"/>
                <a:ext cx="270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793" y="1387697"/>
                <a:ext cx="27090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2222" r="-22222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0307963" y="1807192"/>
                <a:ext cx="270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963" y="1807192"/>
                <a:ext cx="2709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5000" r="-22727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线连接符 44"/>
          <p:cNvCxnSpPr/>
          <p:nvPr/>
        </p:nvCxnSpPr>
        <p:spPr>
          <a:xfrm>
            <a:off x="6576135" y="5263688"/>
            <a:ext cx="40655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/>
          <p:cNvCxnSpPr/>
          <p:nvPr/>
        </p:nvCxnSpPr>
        <p:spPr>
          <a:xfrm flipH="1" flipV="1">
            <a:off x="7857541" y="3752825"/>
            <a:ext cx="0" cy="2421519"/>
          </a:xfrm>
          <a:prstGeom prst="line">
            <a:avLst/>
          </a:prstGeom>
          <a:ln w="31750">
            <a:solidFill>
              <a:srgbClr val="00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7426257" y="4560834"/>
                <a:ext cx="2324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𝒊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257" y="4560834"/>
                <a:ext cx="232435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任意形状 52"/>
          <p:cNvSpPr/>
          <p:nvPr/>
        </p:nvSpPr>
        <p:spPr>
          <a:xfrm>
            <a:off x="7532743" y="4889482"/>
            <a:ext cx="323557" cy="168812"/>
          </a:xfrm>
          <a:custGeom>
            <a:avLst/>
            <a:gdLst>
              <a:gd name="connsiteX0" fmla="*/ 0 w 323557"/>
              <a:gd name="connsiteY0" fmla="*/ 168812 h 168812"/>
              <a:gd name="connsiteX1" fmla="*/ 126610 w 323557"/>
              <a:gd name="connsiteY1" fmla="*/ 28135 h 168812"/>
              <a:gd name="connsiteX2" fmla="*/ 323557 w 323557"/>
              <a:gd name="connsiteY2" fmla="*/ 0 h 168812"/>
              <a:gd name="connsiteX3" fmla="*/ 323557 w 323557"/>
              <a:gd name="connsiteY3" fmla="*/ 0 h 16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557" h="168812">
                <a:moveTo>
                  <a:pt x="0" y="168812"/>
                </a:moveTo>
                <a:cubicBezTo>
                  <a:pt x="36342" y="112541"/>
                  <a:pt x="72684" y="56270"/>
                  <a:pt x="126610" y="28135"/>
                </a:cubicBezTo>
                <a:cubicBezTo>
                  <a:pt x="180536" y="0"/>
                  <a:pt x="323557" y="0"/>
                  <a:pt x="323557" y="0"/>
                </a:cubicBezTo>
                <a:lnTo>
                  <a:pt x="323557" y="0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7551613" y="5305078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𝑨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613" y="5305078"/>
                <a:ext cx="28854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1277" r="-21277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8481272" y="3902095"/>
                <a:ext cx="3686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𝑨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272" y="3902095"/>
                <a:ext cx="3686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9672" t="-1639" r="-19672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6670976" y="4883416"/>
                <a:ext cx="270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976" y="4883416"/>
                <a:ext cx="270908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2222" r="-22222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6668146" y="5302911"/>
                <a:ext cx="270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146" y="5302911"/>
                <a:ext cx="27090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5000" r="-2272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9891827" y="5285562"/>
                <a:ext cx="307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𝑩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827" y="5285562"/>
                <a:ext cx="307777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0000" r="-20000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本框 69"/>
          <p:cNvSpPr txBox="1"/>
          <p:nvPr/>
        </p:nvSpPr>
        <p:spPr>
          <a:xfrm>
            <a:off x="453198" y="249891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1.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波的反射</a:t>
            </a:r>
            <a:endParaRPr lang="en-US" altLang="zh-CN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464632" y="3066831"/>
                <a:ext cx="5894562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时刻波面为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𝑨𝑨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latin typeface="Cambria Math" charset="0"/>
                        <a:ea typeface="SimHei" charset="-122"/>
                        <a:cs typeface="SimHei" charset="-122"/>
                      </a:rPr>
                      <m:t>𝑨</m:t>
                    </m:r>
                    <m:r>
                      <a:rPr lang="en-US" altLang="zh-CN" sz="3200" b="1" i="1"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点发出的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子波经过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𝒕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时间到达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𝑩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:</a:t>
                </a:r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32" y="3066831"/>
                <a:ext cx="5894562" cy="1077218"/>
              </a:xfrm>
              <a:prstGeom prst="rect">
                <a:avLst/>
              </a:prstGeom>
              <a:blipFill rotWithShape="0">
                <a:blip r:embed="rId13"/>
                <a:stretch>
                  <a:fillRect l="-2585" t="-9040" r="-1965" b="-15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1995172" y="4171265"/>
                <a:ext cx="24000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hr-HR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172" y="4171265"/>
                <a:ext cx="2400081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447103" y="4654048"/>
                <a:ext cx="578235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此时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latin typeface="Cambria Math" charset="0"/>
                        <a:ea typeface="SimHei" charset="-122"/>
                        <a:cs typeface="SimHei" charset="-122"/>
                      </a:rPr>
                      <m:t>𝑨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点发出的子波到达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𝑩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:</a:t>
                </a:r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03" y="4654048"/>
                <a:ext cx="5782352" cy="584775"/>
              </a:xfrm>
              <a:prstGeom prst="rect">
                <a:avLst/>
              </a:prstGeom>
              <a:blipFill rotWithShape="0">
                <a:blip r:embed="rId15"/>
                <a:stretch>
                  <a:fillRect l="-2634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1277178" y="5264173"/>
                <a:ext cx="237436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hr-HR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𝐴𝐵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178" y="5264173"/>
                <a:ext cx="2374368" cy="49244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线箭头连接符 75"/>
          <p:cNvCxnSpPr/>
          <p:nvPr/>
        </p:nvCxnSpPr>
        <p:spPr>
          <a:xfrm>
            <a:off x="6833415" y="4613979"/>
            <a:ext cx="1041009" cy="669634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箭头连接符 76"/>
          <p:cNvCxnSpPr/>
          <p:nvPr/>
        </p:nvCxnSpPr>
        <p:spPr>
          <a:xfrm>
            <a:off x="7275956" y="4228739"/>
            <a:ext cx="1625777" cy="10440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/>
          <p:cNvCxnSpPr/>
          <p:nvPr/>
        </p:nvCxnSpPr>
        <p:spPr>
          <a:xfrm>
            <a:off x="7681381" y="3840286"/>
            <a:ext cx="2275816" cy="1461599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/>
          <p:cNvCxnSpPr/>
          <p:nvPr/>
        </p:nvCxnSpPr>
        <p:spPr>
          <a:xfrm flipV="1">
            <a:off x="7860907" y="3797934"/>
            <a:ext cx="2275200" cy="1461599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/>
          <p:cNvCxnSpPr/>
          <p:nvPr/>
        </p:nvCxnSpPr>
        <p:spPr>
          <a:xfrm flipV="1">
            <a:off x="8882495" y="4222382"/>
            <a:ext cx="1627199" cy="1044000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/>
          <p:cNvCxnSpPr/>
          <p:nvPr/>
        </p:nvCxnSpPr>
        <p:spPr>
          <a:xfrm flipV="1">
            <a:off x="9929061" y="4586251"/>
            <a:ext cx="1040400" cy="669600"/>
          </a:xfrm>
          <a:prstGeom prst="straightConnector1">
            <a:avLst/>
          </a:prstGeom>
          <a:ln w="50800">
            <a:solidFill>
              <a:srgbClr val="CC00CC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/>
          <p:cNvCxnSpPr/>
          <p:nvPr/>
        </p:nvCxnSpPr>
        <p:spPr>
          <a:xfrm flipV="1">
            <a:off x="7855303" y="4319858"/>
            <a:ext cx="545716" cy="927739"/>
          </a:xfrm>
          <a:prstGeom prst="line">
            <a:avLst/>
          </a:prstGeom>
          <a:ln w="381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/>
          <p:cNvSpPr/>
          <p:nvPr/>
        </p:nvSpPr>
        <p:spPr>
          <a:xfrm>
            <a:off x="9854060" y="5186688"/>
            <a:ext cx="125999" cy="12599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1" name="直线连接符 90"/>
          <p:cNvCxnSpPr/>
          <p:nvPr/>
        </p:nvCxnSpPr>
        <p:spPr>
          <a:xfrm flipH="1" flipV="1">
            <a:off x="9337570" y="4301797"/>
            <a:ext cx="566036" cy="915008"/>
          </a:xfrm>
          <a:prstGeom prst="line">
            <a:avLst/>
          </a:prstGeom>
          <a:ln w="381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/>
              <p:cNvSpPr txBox="1"/>
              <p:nvPr/>
            </p:nvSpPr>
            <p:spPr>
              <a:xfrm>
                <a:off x="9005488" y="3985851"/>
                <a:ext cx="3879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𝑩</m:t>
                      </m:r>
                      <m:r>
                        <a:rPr kumimoji="1" lang="en-US" altLang="zh-CN" sz="2400" b="1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文本框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488" y="3985851"/>
                <a:ext cx="387927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18750" t="-1667" r="-1875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椭圆 94"/>
          <p:cNvSpPr/>
          <p:nvPr/>
        </p:nvSpPr>
        <p:spPr>
          <a:xfrm>
            <a:off x="9272227" y="4255209"/>
            <a:ext cx="125999" cy="12599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/>
              <p:cNvSpPr txBox="1"/>
              <p:nvPr/>
            </p:nvSpPr>
            <p:spPr>
              <a:xfrm>
                <a:off x="467579" y="5727555"/>
                <a:ext cx="52097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4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4800" dirty="0"/>
              </a:p>
            </p:txBody>
          </p:sp>
        </mc:Choice>
        <mc:Fallback xmlns="">
          <p:sp>
            <p:nvSpPr>
              <p:cNvPr id="96" name="文本框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79" y="5727555"/>
                <a:ext cx="520976" cy="738664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>
                <a:off x="1050985" y="5818968"/>
                <a:ext cx="33484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𝑨</m:t>
                    </m:r>
                    <m:sSup>
                      <m:sSup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𝑨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′</m:t>
                        </m:r>
                      </m:sup>
                    </m:sSup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𝑩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𝑨𝑩𝑩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全等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85" y="5818968"/>
                <a:ext cx="3348417" cy="584775"/>
              </a:xfrm>
              <a:prstGeom prst="rect">
                <a:avLst/>
              </a:prstGeom>
              <a:blipFill rotWithShape="0">
                <a:blip r:embed="rId19"/>
                <a:stretch>
                  <a:fillRect t="-16842" r="-3818" b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任意形状 97"/>
          <p:cNvSpPr/>
          <p:nvPr/>
        </p:nvSpPr>
        <p:spPr>
          <a:xfrm flipH="1">
            <a:off x="7831922" y="4947724"/>
            <a:ext cx="300799" cy="154318"/>
          </a:xfrm>
          <a:custGeom>
            <a:avLst/>
            <a:gdLst>
              <a:gd name="connsiteX0" fmla="*/ 0 w 323557"/>
              <a:gd name="connsiteY0" fmla="*/ 168812 h 168812"/>
              <a:gd name="connsiteX1" fmla="*/ 126610 w 323557"/>
              <a:gd name="connsiteY1" fmla="*/ 28135 h 168812"/>
              <a:gd name="connsiteX2" fmla="*/ 323557 w 323557"/>
              <a:gd name="connsiteY2" fmla="*/ 0 h 168812"/>
              <a:gd name="connsiteX3" fmla="*/ 323557 w 323557"/>
              <a:gd name="connsiteY3" fmla="*/ 0 h 16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557" h="168812">
                <a:moveTo>
                  <a:pt x="0" y="168812"/>
                </a:moveTo>
                <a:cubicBezTo>
                  <a:pt x="36342" y="112541"/>
                  <a:pt x="72684" y="56270"/>
                  <a:pt x="126610" y="28135"/>
                </a:cubicBezTo>
                <a:cubicBezTo>
                  <a:pt x="180536" y="0"/>
                  <a:pt x="323557" y="0"/>
                  <a:pt x="323557" y="0"/>
                </a:cubicBezTo>
                <a:lnTo>
                  <a:pt x="323557" y="0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/>
              <p:cNvSpPr txBox="1"/>
              <p:nvPr/>
            </p:nvSpPr>
            <p:spPr>
              <a:xfrm>
                <a:off x="7871927" y="4591611"/>
                <a:ext cx="2789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𝒊</m:t>
                      </m:r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99" name="文本框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927" y="4591611"/>
                <a:ext cx="27892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6087" t="-1639" r="-28261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/>
              <p:cNvSpPr txBox="1"/>
              <p:nvPr/>
            </p:nvSpPr>
            <p:spPr>
              <a:xfrm>
                <a:off x="4834001" y="5862273"/>
                <a:ext cx="1024896" cy="4924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charset="0"/>
                        </a:rPr>
                        <m:t>𝑖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𝑖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001" y="5862273"/>
                <a:ext cx="1024896" cy="49244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/>
              <p:cNvSpPr txBox="1"/>
              <p:nvPr/>
            </p:nvSpPr>
            <p:spPr>
              <a:xfrm>
                <a:off x="3711137" y="5263611"/>
                <a:ext cx="14525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hr-HR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3200" i="1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137" y="5263611"/>
                <a:ext cx="1452577" cy="49244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91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9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2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3" grpId="0"/>
      <p:bldP spid="4" grpId="0" animBg="1"/>
      <p:bldP spid="32" grpId="0"/>
      <p:bldP spid="33" grpId="0" animBg="1"/>
      <p:bldP spid="35" grpId="0" animBg="1"/>
      <p:bldP spid="37" grpId="0"/>
      <p:bldP spid="39" grpId="0" animBg="1"/>
      <p:bldP spid="40" grpId="0"/>
      <p:bldP spid="41" grpId="0"/>
      <p:bldP spid="42" grpId="0"/>
      <p:bldP spid="43" grpId="0"/>
      <p:bldP spid="44" grpId="0"/>
      <p:bldP spid="52" grpId="0"/>
      <p:bldP spid="53" grpId="0" animBg="1"/>
      <p:bldP spid="58" grpId="0"/>
      <p:bldP spid="59" grpId="0"/>
      <p:bldP spid="63" grpId="0"/>
      <p:bldP spid="64" grpId="0"/>
      <p:bldP spid="66" grpId="0"/>
      <p:bldP spid="70" grpId="0"/>
      <p:bldP spid="71" grpId="0"/>
      <p:bldP spid="73" grpId="0"/>
      <p:bldP spid="74" grpId="0"/>
      <p:bldP spid="75" grpId="0"/>
      <p:bldP spid="88" grpId="0" animBg="1"/>
      <p:bldP spid="94" grpId="0"/>
      <p:bldP spid="95" grpId="0" animBg="1"/>
      <p:bldP spid="96" grpId="0"/>
      <p:bldP spid="97" grpId="0"/>
      <p:bldP spid="98" grpId="0" animBg="1"/>
      <p:bldP spid="99" grpId="0"/>
      <p:bldP spid="100" grpId="0" animBg="1"/>
      <p:bldP spid="10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6929" y="31841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2.</a:t>
            </a:r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波的折射</a:t>
            </a:r>
            <a:endParaRPr lang="en-US" altLang="zh-CN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6892" y="2066883"/>
            <a:ext cx="4065562" cy="16515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直线连接符 3"/>
          <p:cNvCxnSpPr/>
          <p:nvPr/>
        </p:nvCxnSpPr>
        <p:spPr>
          <a:xfrm>
            <a:off x="6836892" y="2066883"/>
            <a:ext cx="40655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/>
          <p:cNvCxnSpPr/>
          <p:nvPr/>
        </p:nvCxnSpPr>
        <p:spPr>
          <a:xfrm>
            <a:off x="7033849" y="1397249"/>
            <a:ext cx="1041009" cy="669634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 flipH="1" flipV="1">
            <a:off x="8046722" y="602652"/>
            <a:ext cx="0" cy="2856021"/>
          </a:xfrm>
          <a:prstGeom prst="line">
            <a:avLst/>
          </a:prstGeom>
          <a:ln w="31750">
            <a:solidFill>
              <a:srgbClr val="00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>
            <a:off x="7540292" y="1054008"/>
            <a:ext cx="1575589" cy="1012874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7999701" y="733357"/>
            <a:ext cx="2104628" cy="134640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>
            <a:off x="8060790" y="2057978"/>
            <a:ext cx="604929" cy="1400695"/>
          </a:xfrm>
          <a:prstGeom prst="straightConnector1">
            <a:avLst/>
          </a:prstGeom>
          <a:ln w="50800">
            <a:solidFill>
              <a:srgbClr val="FF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>
            <a:off x="9074793" y="2054010"/>
            <a:ext cx="493200" cy="1101600"/>
          </a:xfrm>
          <a:prstGeom prst="straightConnector1">
            <a:avLst/>
          </a:prstGeom>
          <a:ln w="50800">
            <a:solidFill>
              <a:srgbClr val="FF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10058132" y="2074481"/>
            <a:ext cx="340800" cy="723599"/>
          </a:xfrm>
          <a:prstGeom prst="straightConnector1">
            <a:avLst/>
          </a:prstGeom>
          <a:ln w="50800">
            <a:solidFill>
              <a:srgbClr val="FF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726856" y="1353202"/>
                <a:ext cx="198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𝒊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856" y="1353202"/>
                <a:ext cx="19877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4375" r="-34375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任意形状 15"/>
          <p:cNvSpPr/>
          <p:nvPr/>
        </p:nvSpPr>
        <p:spPr>
          <a:xfrm>
            <a:off x="7723165" y="1678604"/>
            <a:ext cx="323557" cy="168812"/>
          </a:xfrm>
          <a:custGeom>
            <a:avLst/>
            <a:gdLst>
              <a:gd name="connsiteX0" fmla="*/ 0 w 323557"/>
              <a:gd name="connsiteY0" fmla="*/ 168812 h 168812"/>
              <a:gd name="connsiteX1" fmla="*/ 126610 w 323557"/>
              <a:gd name="connsiteY1" fmla="*/ 28135 h 168812"/>
              <a:gd name="connsiteX2" fmla="*/ 323557 w 323557"/>
              <a:gd name="connsiteY2" fmla="*/ 0 h 168812"/>
              <a:gd name="connsiteX3" fmla="*/ 323557 w 323557"/>
              <a:gd name="connsiteY3" fmla="*/ 0 h 16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557" h="168812">
                <a:moveTo>
                  <a:pt x="0" y="168812"/>
                </a:moveTo>
                <a:cubicBezTo>
                  <a:pt x="36342" y="112541"/>
                  <a:pt x="72684" y="56270"/>
                  <a:pt x="126610" y="28135"/>
                </a:cubicBezTo>
                <a:cubicBezTo>
                  <a:pt x="180536" y="0"/>
                  <a:pt x="323557" y="0"/>
                  <a:pt x="323557" y="0"/>
                </a:cubicBezTo>
                <a:lnTo>
                  <a:pt x="323557" y="0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/>
        </p:nvSpPr>
        <p:spPr>
          <a:xfrm flipH="1" flipV="1">
            <a:off x="8017875" y="2422998"/>
            <a:ext cx="206425" cy="64800"/>
          </a:xfrm>
          <a:custGeom>
            <a:avLst/>
            <a:gdLst>
              <a:gd name="connsiteX0" fmla="*/ 0 w 323557"/>
              <a:gd name="connsiteY0" fmla="*/ 168812 h 168812"/>
              <a:gd name="connsiteX1" fmla="*/ 126610 w 323557"/>
              <a:gd name="connsiteY1" fmla="*/ 28135 h 168812"/>
              <a:gd name="connsiteX2" fmla="*/ 323557 w 323557"/>
              <a:gd name="connsiteY2" fmla="*/ 0 h 168812"/>
              <a:gd name="connsiteX3" fmla="*/ 323557 w 323557"/>
              <a:gd name="connsiteY3" fmla="*/ 0 h 16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557" h="168812">
                <a:moveTo>
                  <a:pt x="0" y="168812"/>
                </a:moveTo>
                <a:cubicBezTo>
                  <a:pt x="36342" y="112541"/>
                  <a:pt x="72684" y="56270"/>
                  <a:pt x="126610" y="28135"/>
                </a:cubicBezTo>
                <a:cubicBezTo>
                  <a:pt x="180536" y="0"/>
                  <a:pt x="323557" y="0"/>
                  <a:pt x="323557" y="0"/>
                </a:cubicBezTo>
                <a:lnTo>
                  <a:pt x="323557" y="0"/>
                </a:ln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7737806" y="2497814"/>
                <a:ext cx="270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806" y="2497814"/>
                <a:ext cx="270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2222" r="-22222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7031294" y="1708987"/>
                <a:ext cx="270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294" y="1708987"/>
                <a:ext cx="27090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2222" r="-22222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7028464" y="2128482"/>
                <a:ext cx="270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464" y="2128482"/>
                <a:ext cx="27090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5000" r="-22727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7735465" y="2095017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𝑨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465" y="2095017"/>
                <a:ext cx="28854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1277" r="-2127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9825863" y="2129585"/>
                <a:ext cx="307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𝑩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863" y="2129585"/>
                <a:ext cx="30777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000" r="-20000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8636999" y="764418"/>
                <a:ext cx="3686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𝑨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999" y="764418"/>
                <a:ext cx="36869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1667" t="-1639" r="-20000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395866" y="947982"/>
                <a:ext cx="5894562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𝒕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时刻波面为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𝑨𝑨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latin typeface="Cambria Math" charset="0"/>
                        <a:ea typeface="SimHei" charset="-122"/>
                        <a:cs typeface="SimHei" charset="-122"/>
                      </a:rPr>
                      <m:t>𝑨</m:t>
                    </m:r>
                    <m:r>
                      <a:rPr lang="en-US" altLang="zh-CN" sz="3200" b="1" i="1"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点发出的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子波经过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𝒕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时间到达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𝑩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:</a:t>
                </a: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66" y="947982"/>
                <a:ext cx="5894562" cy="1077218"/>
              </a:xfrm>
              <a:prstGeom prst="rect">
                <a:avLst/>
              </a:prstGeom>
              <a:blipFill rotWithShape="0">
                <a:blip r:embed="rId9"/>
                <a:stretch>
                  <a:fillRect l="-2689" t="-9091" r="-1861" b="-16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1926406" y="2052416"/>
                <a:ext cx="24000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hr-HR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406" y="2052416"/>
                <a:ext cx="2400081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连接符 29"/>
          <p:cNvCxnSpPr/>
          <p:nvPr/>
        </p:nvCxnSpPr>
        <p:spPr>
          <a:xfrm flipV="1">
            <a:off x="8067302" y="1097773"/>
            <a:ext cx="545716" cy="927739"/>
          </a:xfrm>
          <a:prstGeom prst="line">
            <a:avLst/>
          </a:prstGeom>
          <a:ln w="381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395866" y="2572075"/>
                <a:ext cx="578235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此时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latin typeface="Cambria Math" charset="0"/>
                        <a:ea typeface="SimHei" charset="-122"/>
                        <a:cs typeface="SimHei" charset="-122"/>
                      </a:rPr>
                      <m:t>𝑨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点发出的子波到达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𝑩</m:t>
                    </m:r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′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</a:t>
                </a:r>
                <a:r>
                  <a:rPr lang="en-US" altLang="zh-CN" sz="3200" b="1" dirty="0">
                    <a:latin typeface="SimHei" charset="-122"/>
                    <a:ea typeface="SimHei" charset="-122"/>
                    <a:cs typeface="SimHei" charset="-122"/>
                  </a:rPr>
                  <a:t>:</a:t>
                </a: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66" y="2572075"/>
                <a:ext cx="5782352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2743"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1943395" y="3182200"/>
                <a:ext cx="237436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hr-HR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𝐴𝐵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395" y="3182200"/>
                <a:ext cx="2374368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线连接符 35"/>
          <p:cNvCxnSpPr/>
          <p:nvPr/>
        </p:nvCxnSpPr>
        <p:spPr>
          <a:xfrm flipV="1">
            <a:off x="8399768" y="2066763"/>
            <a:ext cx="1666481" cy="800383"/>
          </a:xfrm>
          <a:prstGeom prst="line">
            <a:avLst/>
          </a:prstGeom>
          <a:ln w="381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8077022" y="2958910"/>
                <a:ext cx="3879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𝑩</m:t>
                      </m:r>
                      <m:r>
                        <a:rPr kumimoji="1" lang="en-US" altLang="zh-CN" sz="2400" b="1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022" y="2958910"/>
                <a:ext cx="387927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0313" t="-1639" r="-17188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椭圆 38"/>
          <p:cNvSpPr/>
          <p:nvPr/>
        </p:nvSpPr>
        <p:spPr>
          <a:xfrm>
            <a:off x="8343761" y="2806236"/>
            <a:ext cx="125999" cy="12599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975649" y="4335468"/>
                <a:ext cx="3794949" cy="1039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hr-HR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𝐴𝐵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kumimoji="1" lang="en-US" altLang="zh-CN" sz="32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 b="0" i="0" smtClean="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func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49" y="4335468"/>
                <a:ext cx="3794949" cy="103977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/>
          <p:cNvSpPr txBox="1"/>
          <p:nvPr/>
        </p:nvSpPr>
        <p:spPr>
          <a:xfrm>
            <a:off x="777130" y="3699993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SimHei" charset="-122"/>
                <a:ea typeface="SimHei" charset="-122"/>
                <a:cs typeface="SimHei" charset="-122"/>
              </a:rPr>
              <a:t>不同介质中波的传播速度不同</a:t>
            </a:r>
            <a:endParaRPr lang="en-US" altLang="zh-CN" sz="3200" b="1" dirty="0">
              <a:solidFill>
                <a:srgbClr val="0000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5374044" y="4500783"/>
                <a:ext cx="52097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4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</m:oMath>
                  </m:oMathPara>
                </a14:m>
                <a:endParaRPr kumimoji="1" lang="zh-CN" altLang="en-US" sz="48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044" y="4500783"/>
                <a:ext cx="520976" cy="73866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6030914" y="4335468"/>
                <a:ext cx="2313390" cy="10023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num>
                        <m:den>
                          <m:func>
                            <m:func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 b="0" i="0" smtClean="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func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num>
                        <m:den>
                          <m:func>
                            <m:func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914" y="4335468"/>
                <a:ext cx="2313390" cy="100232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988690" y="5488137"/>
                <a:ext cx="3020570" cy="9991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</a:rPr>
                                <m:t>𝑖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</m:func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90" y="5488137"/>
                <a:ext cx="3020570" cy="9991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4281460" y="5646224"/>
                <a:ext cx="70625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zh-CN" sz="32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𝟐𝟏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：介质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𝟐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相对于介质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𝟏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的相对折射率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460" y="5646224"/>
                <a:ext cx="7062574" cy="584775"/>
              </a:xfrm>
              <a:prstGeom prst="rect">
                <a:avLst/>
              </a:prstGeom>
              <a:blipFill rotWithShape="0">
                <a:blip r:embed="rId18"/>
                <a:stretch>
                  <a:fillRect t="-16667" r="-14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6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 animBg="1"/>
      <p:bldP spid="17" grpId="0" animBg="1"/>
      <p:bldP spid="18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8" grpId="0"/>
      <p:bldP spid="39" grpId="0" animBg="1"/>
      <p:bldP spid="40" grpId="0"/>
      <p:bldP spid="41" grpId="0"/>
      <p:bldP spid="42" grpId="0"/>
      <p:bldP spid="43" grpId="0"/>
      <p:bldP spid="44" grpId="0" animBg="1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三角形 27"/>
          <p:cNvSpPr/>
          <p:nvPr/>
        </p:nvSpPr>
        <p:spPr>
          <a:xfrm rot="20616077">
            <a:off x="6839336" y="674238"/>
            <a:ext cx="2985854" cy="694800"/>
          </a:xfrm>
          <a:prstGeom prst="triangle">
            <a:avLst>
              <a:gd name="adj" fmla="val 81695"/>
            </a:avLst>
          </a:prstGeom>
          <a:solidFill>
            <a:srgbClr val="FF5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三角形 24"/>
          <p:cNvSpPr/>
          <p:nvPr/>
        </p:nvSpPr>
        <p:spPr>
          <a:xfrm rot="1123316">
            <a:off x="7396385" y="667280"/>
            <a:ext cx="2914824" cy="694800"/>
          </a:xfrm>
          <a:prstGeom prst="triangle">
            <a:avLst>
              <a:gd name="adj" fmla="val 88467"/>
            </a:avLst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53198" y="302682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三 波的干涉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3198" y="887457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1.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 波的叠加原理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3198" y="147223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波传播的独立性：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3198" y="2057007"/>
            <a:ext cx="112646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 当几列波在同一介质中传播时，每一列波不受同时存在的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其他波的影响，各自保持原有特性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频率，波长，振动方向等</a:t>
            </a:r>
            <a:r>
              <a:rPr lang="en-US" altLang="zh-CN" sz="3200" b="1" dirty="0">
                <a:latin typeface="SimHei" charset="-122"/>
                <a:ea typeface="SimHei" charset="-122"/>
                <a:cs typeface="SimHei" charset="-122"/>
              </a:rPr>
              <a:t>)</a:t>
            </a: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继续沿原来的传播方向前进。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3199" y="387408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波的叠加原理：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53199" y="4458859"/>
            <a:ext cx="112646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 在几列波相遇的区域里，介质中任一质点的振动为各列波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单独在该点所引起振动的合振动。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3198" y="5766111"/>
            <a:ext cx="9212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波的叠加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本质上是质点参与的各振动的矢量叠加。</a:t>
            </a:r>
          </a:p>
        </p:txBody>
      </p:sp>
      <p:sp>
        <p:nvSpPr>
          <p:cNvPr id="9" name="椭圆 8"/>
          <p:cNvSpPr/>
          <p:nvPr/>
        </p:nvSpPr>
        <p:spPr>
          <a:xfrm>
            <a:off x="7253426" y="759959"/>
            <a:ext cx="144000" cy="1440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866182" y="1720965"/>
            <a:ext cx="144000" cy="1440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790538" y="580237"/>
                <a:ext cx="4070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538" y="580237"/>
                <a:ext cx="407099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6418" r="-4478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403294" y="1542103"/>
                <a:ext cx="4070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294" y="1542103"/>
                <a:ext cx="407099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4925" r="-4478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箭头连接符 13"/>
          <p:cNvCxnSpPr>
            <a:stCxn id="9" idx="6"/>
          </p:cNvCxnSpPr>
          <p:nvPr/>
        </p:nvCxnSpPr>
        <p:spPr>
          <a:xfrm>
            <a:off x="7397426" y="831959"/>
            <a:ext cx="3050155" cy="220388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7355406" y="852969"/>
            <a:ext cx="3122719" cy="107654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V="1">
            <a:off x="6995192" y="217868"/>
            <a:ext cx="2502865" cy="1515302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V="1">
            <a:off x="7010182" y="759959"/>
            <a:ext cx="3262363" cy="1018221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5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  <p:bldP spid="4" grpId="0"/>
      <p:bldP spid="5" grpId="0"/>
      <p:bldP spid="6" grpId="0"/>
      <p:bldP spid="7" grpId="0"/>
      <p:bldP spid="8" grpId="0"/>
      <p:bldP spid="9" grpId="0" animBg="1"/>
      <p:bldP spid="10" grpId="0" animBg="1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3198" y="302682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2.</a:t>
            </a:r>
            <a:r>
              <a:rPr lang="zh-CN" altLang="en-US" sz="3200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</a:rPr>
              <a:t> 波的干涉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3198" y="887457"/>
            <a:ext cx="104438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    当几列波同时在某一区域内传播时，使空间某些点的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振动始终加强，另一些点的振动始终减弱，重叠区呈现出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有规则的稳定分布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的现象，叫做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波的干涉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08" y="2679504"/>
            <a:ext cx="4233596" cy="35394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241" y="2567086"/>
            <a:ext cx="5082407" cy="371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6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53198" y="516689"/>
                <a:ext cx="564654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考虑两个波源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latin typeface="Cambria Math" charset="0"/>
                        <a:ea typeface="SimHei" charset="-122"/>
                        <a:cs typeface="SimHei" charset="-122"/>
                      </a:rPr>
                      <m:t> 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，其振动</a:t>
                </a:r>
                <a:endParaRPr lang="en-US" altLang="zh-CN" sz="3200" b="1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方程为：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8" y="516689"/>
                <a:ext cx="5646546" cy="1077218"/>
              </a:xfrm>
              <a:prstGeom prst="rect">
                <a:avLst/>
              </a:prstGeom>
              <a:blipFill rotWithShape="0">
                <a:blip r:embed="rId2"/>
                <a:stretch>
                  <a:fillRect l="-2697" t="-9091" r="-205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/>
          <p:cNvSpPr>
            <a:spLocks/>
          </p:cNvSpPr>
          <p:nvPr/>
        </p:nvSpPr>
        <p:spPr bwMode="auto">
          <a:xfrm>
            <a:off x="1487081" y="1659699"/>
            <a:ext cx="156130" cy="1036030"/>
          </a:xfrm>
          <a:prstGeom prst="leftBrace">
            <a:avLst>
              <a:gd name="adj1" fmla="val 882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728299" y="1579287"/>
                <a:ext cx="38853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𝝎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299" y="1579287"/>
                <a:ext cx="3885358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743289" y="2203286"/>
                <a:ext cx="394428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𝝎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289" y="2203286"/>
                <a:ext cx="3944285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8092873" y="1224652"/>
            <a:ext cx="144000" cy="1440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70519" y="2260608"/>
            <a:ext cx="144000" cy="144000"/>
          </a:xfrm>
          <a:prstGeom prst="ellipse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600005" y="1044930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005" y="1044930"/>
                <a:ext cx="474937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377651" y="2081746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651" y="2081746"/>
                <a:ext cx="474937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/>
          <p:cNvCxnSpPr/>
          <p:nvPr/>
        </p:nvCxnSpPr>
        <p:spPr>
          <a:xfrm flipV="1">
            <a:off x="8245765" y="794478"/>
            <a:ext cx="2712042" cy="481242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10990971" y="704134"/>
            <a:ext cx="144000" cy="144000"/>
          </a:xfrm>
          <a:prstGeom prst="ellipse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1168135" y="561659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135" y="561659"/>
                <a:ext cx="346249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箭头连接符 14"/>
          <p:cNvCxnSpPr/>
          <p:nvPr/>
        </p:nvCxnSpPr>
        <p:spPr>
          <a:xfrm flipV="1">
            <a:off x="8045382" y="806114"/>
            <a:ext cx="2945589" cy="1484804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9735636" y="450236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636" y="450236"/>
                <a:ext cx="474937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10067916" y="1292184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916" y="1292184"/>
                <a:ext cx="474937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线箭头连接符 20"/>
          <p:cNvCxnSpPr/>
          <p:nvPr/>
        </p:nvCxnSpPr>
        <p:spPr>
          <a:xfrm flipV="1">
            <a:off x="8499021" y="842646"/>
            <a:ext cx="983359" cy="167747"/>
          </a:xfrm>
          <a:prstGeom prst="straightConnector1">
            <a:avLst/>
          </a:prstGeom>
          <a:ln w="69850">
            <a:solidFill>
              <a:schemeClr val="accent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V="1">
            <a:off x="8737287" y="1738061"/>
            <a:ext cx="910799" cy="489600"/>
          </a:xfrm>
          <a:prstGeom prst="straightConnector1">
            <a:avLst/>
          </a:prstGeom>
          <a:ln w="69850">
            <a:solidFill>
              <a:srgbClr val="FF5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8689873" y="496162"/>
                <a:ext cx="3318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𝒖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873" y="496162"/>
                <a:ext cx="331821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9060619" y="1998102"/>
                <a:ext cx="3318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𝒖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619" y="1998102"/>
                <a:ext cx="331821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453198" y="2759559"/>
                <a:ext cx="49808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考察任意点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的振动情况：</a:t>
                </a: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8" y="2759559"/>
                <a:ext cx="4980851" cy="584775"/>
              </a:xfrm>
              <a:prstGeom prst="rect">
                <a:avLst/>
              </a:prstGeom>
              <a:blipFill rotWithShape="0">
                <a:blip r:embed="rId12"/>
                <a:stretch>
                  <a:fillRect l="-3060" t="-16667" r="-2570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453198" y="4135851"/>
                <a:ext cx="16736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32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32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𝟏</m:t>
                          </m:r>
                        </m:sub>
                      </m:sSub>
                      <m:r>
                        <a:rPr lang="is-I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en-US" altLang="zh-CN" sz="32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𝑷</m:t>
                      </m:r>
                    </m:oMath>
                  </m:oMathPara>
                </a14:m>
                <a:endParaRPr lang="zh-CN" altLang="en-US" sz="3200" b="1" dirty="0">
                  <a:solidFill>
                    <a:srgbClr val="0000FF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8" y="4135851"/>
                <a:ext cx="1673663" cy="58477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2130752" y="4012577"/>
                <a:ext cx="4740079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mr-IN" altLang="zh-CN" sz="2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8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752" y="4012577"/>
                <a:ext cx="4740079" cy="73789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445103" y="5027515"/>
                <a:ext cx="16736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SimHei" charset="-122"/>
                              <a:cs typeface="SimHei" charset="-122"/>
                            </a:rPr>
                            <m:t>𝟐</m:t>
                          </m:r>
                        </m:sub>
                      </m:sSub>
                      <m:r>
                        <a:rPr lang="is-I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𝑷</m:t>
                      </m:r>
                    </m:oMath>
                  </m:oMathPara>
                </a14:m>
                <a:endParaRPr lang="zh-CN" altLang="en-US" sz="3200" b="1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03" y="5027515"/>
                <a:ext cx="1673663" cy="58477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2107667" y="4874261"/>
                <a:ext cx="9043373" cy="818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mr-IN" altLang="zh-CN" sz="2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8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mr-IN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mr-IN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667" y="4874261"/>
                <a:ext cx="9043373" cy="81855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6851559" y="3962080"/>
                <a:ext cx="4268220" cy="818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mr-IN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mr-IN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559" y="3962080"/>
                <a:ext cx="4268220" cy="81855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椭圆形标注 33"/>
          <p:cNvSpPr/>
          <p:nvPr/>
        </p:nvSpPr>
        <p:spPr>
          <a:xfrm>
            <a:off x="8931754" y="3867463"/>
            <a:ext cx="2011063" cy="1006798"/>
          </a:xfrm>
          <a:prstGeom prst="wedgeEllipseCallout">
            <a:avLst>
              <a:gd name="adj1" fmla="val 56687"/>
              <a:gd name="adj2" fmla="val -74478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11144354" y="3148912"/>
                <a:ext cx="6229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𝝓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354" y="3148912"/>
                <a:ext cx="622991" cy="49244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形标注 35"/>
          <p:cNvSpPr/>
          <p:nvPr/>
        </p:nvSpPr>
        <p:spPr>
          <a:xfrm>
            <a:off x="8931754" y="4792171"/>
            <a:ext cx="2011063" cy="1006798"/>
          </a:xfrm>
          <a:prstGeom prst="wedgeEllipseCallout">
            <a:avLst>
              <a:gd name="adj1" fmla="val 56687"/>
              <a:gd name="adj2" fmla="val 58034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11148595" y="5635695"/>
                <a:ext cx="6229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𝝓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3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595" y="5635695"/>
                <a:ext cx="622991" cy="49244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/>
          <p:cNvSpPr txBox="1"/>
          <p:nvPr/>
        </p:nvSpPr>
        <p:spPr>
          <a:xfrm>
            <a:off x="1118893" y="5804772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两个相同方向，</a:t>
            </a:r>
            <a:r>
              <a:rPr lang="zh-CN" altLang="en-US" sz="32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相同频率的分振动的合成</a:t>
            </a:r>
            <a:endParaRPr lang="zh-CN" altLang="en-US" sz="32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453198" y="3345357"/>
                <a:ext cx="74430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假定两波源在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点引起的分振动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SimHei" charset="-122"/>
                    <a:ea typeface="SimHei" charset="-122"/>
                    <a:cs typeface="SimHei" charset="-122"/>
                  </a:rPr>
                  <a:t>方向相同</a:t>
                </a: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8" y="3345357"/>
                <a:ext cx="7443063" cy="584775"/>
              </a:xfrm>
              <a:prstGeom prst="rect">
                <a:avLst/>
              </a:prstGeom>
              <a:blipFill rotWithShape="0">
                <a:blip r:embed="rId20"/>
                <a:stretch>
                  <a:fillRect l="-2048" t="-16667" r="-1392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965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6" grpId="0"/>
      <p:bldP spid="7" grpId="0" animBg="1"/>
      <p:bldP spid="8" grpId="0" animBg="1"/>
      <p:bldP spid="9" grpId="0"/>
      <p:bldP spid="10" grpId="0"/>
      <p:bldP spid="13" grpId="0" animBg="1"/>
      <p:bldP spid="14" grpId="0"/>
      <p:bldP spid="19" grpId="0"/>
      <p:bldP spid="20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  <p:bldP spid="34" grpId="0" animBg="1"/>
      <p:bldP spid="35" grpId="0"/>
      <p:bldP spid="36" grpId="0" animBg="1"/>
      <p:bldP spid="37" grpId="0"/>
      <p:bldP spid="38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927983" y="1149702"/>
            <a:ext cx="144000" cy="1440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7705629" y="2185658"/>
            <a:ext cx="144000" cy="144000"/>
          </a:xfrm>
          <a:prstGeom prst="ellipse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435115" y="969980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115" y="969980"/>
                <a:ext cx="474937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212761" y="2006796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61" y="2006796"/>
                <a:ext cx="47493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箭头连接符 5"/>
          <p:cNvCxnSpPr/>
          <p:nvPr/>
        </p:nvCxnSpPr>
        <p:spPr>
          <a:xfrm flipV="1">
            <a:off x="8080875" y="719528"/>
            <a:ext cx="2712042" cy="481242"/>
          </a:xfrm>
          <a:prstGeom prst="straightConnector1">
            <a:avLst/>
          </a:prstGeom>
          <a:ln w="508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10826081" y="629184"/>
            <a:ext cx="144000" cy="144000"/>
          </a:xfrm>
          <a:prstGeom prst="ellipse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1003245" y="486709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3245" y="486709"/>
                <a:ext cx="346249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/>
          <p:cNvCxnSpPr/>
          <p:nvPr/>
        </p:nvCxnSpPr>
        <p:spPr>
          <a:xfrm flipV="1">
            <a:off x="7880492" y="731164"/>
            <a:ext cx="2945589" cy="1484804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570746" y="375286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746" y="375286"/>
                <a:ext cx="474937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9903026" y="1217234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026" y="1217234"/>
                <a:ext cx="474937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/>
          <p:cNvCxnSpPr/>
          <p:nvPr/>
        </p:nvCxnSpPr>
        <p:spPr>
          <a:xfrm flipV="1">
            <a:off x="8334131" y="767696"/>
            <a:ext cx="983359" cy="167747"/>
          </a:xfrm>
          <a:prstGeom prst="straightConnector1">
            <a:avLst/>
          </a:prstGeom>
          <a:ln w="69850">
            <a:solidFill>
              <a:schemeClr val="accent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V="1">
            <a:off x="8572397" y="1663111"/>
            <a:ext cx="910799" cy="489600"/>
          </a:xfrm>
          <a:prstGeom prst="straightConnector1">
            <a:avLst/>
          </a:prstGeom>
          <a:ln w="69850">
            <a:solidFill>
              <a:srgbClr val="FF5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524983" y="421212"/>
                <a:ext cx="3318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𝒖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983" y="421212"/>
                <a:ext cx="331821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895729" y="1923152"/>
                <a:ext cx="3318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𝒖</m:t>
                      </m:r>
                    </m:oMath>
                  </m:oMathPara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729" y="1923152"/>
                <a:ext cx="331821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453198" y="302682"/>
                <a:ext cx="33393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点的合振动为：</a:t>
                </a: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8" y="302682"/>
                <a:ext cx="3339376" cy="584775"/>
              </a:xfrm>
              <a:prstGeom prst="rect">
                <a:avLst/>
              </a:prstGeom>
              <a:blipFill rotWithShape="0">
                <a:blip r:embed="rId9"/>
                <a:stretch>
                  <a:fillRect t="-16667" r="-419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79211" y="911103"/>
                <a:ext cx="58064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charset="0"/>
                            </a:rPr>
                            <m:t>𝑃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𝑃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mr-IN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1" y="911103"/>
                <a:ext cx="5806461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53198" y="1458046"/>
                <a:ext cx="63241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根据旋转矢量法，</a:t>
                </a:r>
                <a:r>
                  <a:rPr lang="en-US" altLang="zh-CN" sz="3200" b="1" dirty="0"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latin typeface="Cambria Math" charset="0"/>
                        <a:ea typeface="SimHei" charset="-122"/>
                        <a:cs typeface="SimHei" charset="-122"/>
                      </a:rPr>
                      <m:t>𝑷</m:t>
                    </m:r>
                  </m:oMath>
                </a14:m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点的合振幅：</a:t>
                </a: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8" y="1458046"/>
                <a:ext cx="6324167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2408" t="-18750" r="-173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/>
          <p:cNvCxnSpPr/>
          <p:nvPr/>
        </p:nvCxnSpPr>
        <p:spPr>
          <a:xfrm flipH="1" flipV="1">
            <a:off x="10880316" y="3719660"/>
            <a:ext cx="0" cy="206143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 flipV="1">
            <a:off x="10102894" y="3719660"/>
            <a:ext cx="764498" cy="135301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 flipV="1">
            <a:off x="8662384" y="3742843"/>
            <a:ext cx="2213947" cy="73591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 flipV="1">
            <a:off x="7920371" y="5779156"/>
            <a:ext cx="342912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7541015" y="5627853"/>
                <a:ext cx="362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𝑶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015" y="5627853"/>
                <a:ext cx="362279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0896057" y="5773415"/>
                <a:ext cx="3141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6057" y="5773415"/>
                <a:ext cx="314189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线箭头连接符 28"/>
          <p:cNvCxnSpPr/>
          <p:nvPr/>
        </p:nvCxnSpPr>
        <p:spPr>
          <a:xfrm flipV="1">
            <a:off x="7935361" y="5043240"/>
            <a:ext cx="2213947" cy="735916"/>
          </a:xfrm>
          <a:prstGeom prst="straightConnector1">
            <a:avLst/>
          </a:prstGeom>
          <a:ln w="635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V="1">
            <a:off x="7935361" y="4445315"/>
            <a:ext cx="764498" cy="1353011"/>
          </a:xfrm>
          <a:prstGeom prst="straightConnector1">
            <a:avLst/>
          </a:prstGeom>
          <a:ln w="63500">
            <a:solidFill>
              <a:srgbClr val="0066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 flipV="1">
            <a:off x="7937447" y="3682882"/>
            <a:ext cx="2973600" cy="2113200"/>
          </a:xfrm>
          <a:prstGeom prst="straightConnector1">
            <a:avLst/>
          </a:prstGeom>
          <a:ln w="635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任意形状 31"/>
          <p:cNvSpPr/>
          <p:nvPr/>
        </p:nvSpPr>
        <p:spPr>
          <a:xfrm>
            <a:off x="8363950" y="5052230"/>
            <a:ext cx="310023" cy="487827"/>
          </a:xfrm>
          <a:custGeom>
            <a:avLst/>
            <a:gdLst>
              <a:gd name="connsiteX0" fmla="*/ 0 w 119922"/>
              <a:gd name="connsiteY0" fmla="*/ 0 h 374754"/>
              <a:gd name="connsiteX1" fmla="*/ 89941 w 119922"/>
              <a:gd name="connsiteY1" fmla="*/ 209862 h 374754"/>
              <a:gd name="connsiteX2" fmla="*/ 119922 w 119922"/>
              <a:gd name="connsiteY2" fmla="*/ 374754 h 374754"/>
              <a:gd name="connsiteX3" fmla="*/ 119922 w 119922"/>
              <a:gd name="connsiteY3" fmla="*/ 374754 h 37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922" h="374754">
                <a:moveTo>
                  <a:pt x="0" y="0"/>
                </a:moveTo>
                <a:cubicBezTo>
                  <a:pt x="34977" y="73701"/>
                  <a:pt x="69954" y="147403"/>
                  <a:pt x="89941" y="209862"/>
                </a:cubicBezTo>
                <a:cubicBezTo>
                  <a:pt x="109928" y="272321"/>
                  <a:pt x="119922" y="374754"/>
                  <a:pt x="119922" y="374754"/>
                </a:cubicBezTo>
                <a:lnTo>
                  <a:pt x="119922" y="374754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8448713" y="4774000"/>
                <a:ext cx="5001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𝝓</m:t>
                      </m:r>
                    </m:oMath>
                  </m:oMathPara>
                </a14:m>
                <a:endParaRPr kumimoji="1" lang="zh-CN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713" y="4774000"/>
                <a:ext cx="500137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3415" r="-19512" b="-3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任意形状 33"/>
          <p:cNvSpPr/>
          <p:nvPr/>
        </p:nvSpPr>
        <p:spPr>
          <a:xfrm>
            <a:off x="8225011" y="4037442"/>
            <a:ext cx="485241" cy="301262"/>
          </a:xfrm>
          <a:custGeom>
            <a:avLst/>
            <a:gdLst>
              <a:gd name="connsiteX0" fmla="*/ 269823 w 269823"/>
              <a:gd name="connsiteY0" fmla="*/ 434715 h 434715"/>
              <a:gd name="connsiteX1" fmla="*/ 194873 w 269823"/>
              <a:gd name="connsiteY1" fmla="*/ 209862 h 434715"/>
              <a:gd name="connsiteX2" fmla="*/ 0 w 269823"/>
              <a:gd name="connsiteY2" fmla="*/ 0 h 434715"/>
              <a:gd name="connsiteX3" fmla="*/ 0 w 269823"/>
              <a:gd name="connsiteY3" fmla="*/ 0 h 43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823" h="434715">
                <a:moveTo>
                  <a:pt x="269823" y="434715"/>
                </a:moveTo>
                <a:cubicBezTo>
                  <a:pt x="254833" y="358514"/>
                  <a:pt x="239843" y="282314"/>
                  <a:pt x="194873" y="209862"/>
                </a:cubicBezTo>
                <a:cubicBezTo>
                  <a:pt x="149903" y="13741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50800">
            <a:solidFill>
              <a:srgbClr val="0066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8571858" y="3807001"/>
                <a:ext cx="331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66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m:oMathPara>
                </a14:m>
                <a:endParaRPr kumimoji="1" lang="zh-CN" altLang="en-US" sz="1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858" y="3807001"/>
                <a:ext cx="331821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0909" r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任意形状 35"/>
          <p:cNvSpPr/>
          <p:nvPr/>
        </p:nvSpPr>
        <p:spPr>
          <a:xfrm>
            <a:off x="9952613" y="4555666"/>
            <a:ext cx="303192" cy="496565"/>
          </a:xfrm>
          <a:custGeom>
            <a:avLst/>
            <a:gdLst>
              <a:gd name="connsiteX0" fmla="*/ 269823 w 269823"/>
              <a:gd name="connsiteY0" fmla="*/ 434715 h 434715"/>
              <a:gd name="connsiteX1" fmla="*/ 194873 w 269823"/>
              <a:gd name="connsiteY1" fmla="*/ 209862 h 434715"/>
              <a:gd name="connsiteX2" fmla="*/ 0 w 269823"/>
              <a:gd name="connsiteY2" fmla="*/ 0 h 434715"/>
              <a:gd name="connsiteX3" fmla="*/ 0 w 269823"/>
              <a:gd name="connsiteY3" fmla="*/ 0 h 43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823" h="434715">
                <a:moveTo>
                  <a:pt x="269823" y="434715"/>
                </a:moveTo>
                <a:cubicBezTo>
                  <a:pt x="254833" y="358514"/>
                  <a:pt x="239843" y="282314"/>
                  <a:pt x="194873" y="209862"/>
                </a:cubicBezTo>
                <a:cubicBezTo>
                  <a:pt x="149903" y="13741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50800">
            <a:solidFill>
              <a:srgbClr val="0000FF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10268669" y="4630616"/>
                <a:ext cx="331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m:oMathPara>
                </a14:m>
                <a:endParaRPr kumimoji="1" lang="zh-CN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669" y="4630616"/>
                <a:ext cx="331821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10909" r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8035138" y="4354489"/>
                <a:ext cx="435952" cy="415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1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1" i="1" smtClean="0">
                                  <a:solidFill>
                                    <a:srgbClr val="0066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𝑨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66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1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138" y="4354489"/>
                <a:ext cx="435952" cy="41517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9491682" y="4671776"/>
                <a:ext cx="435952" cy="415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1" i="1" smtClean="0">
                                  <a:solidFill>
                                    <a:srgbClr val="00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𝑨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682" y="4671776"/>
                <a:ext cx="435952" cy="41517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0273721" y="3447421"/>
                <a:ext cx="288541" cy="415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𝑨</m:t>
                          </m:r>
                        </m:e>
                      </m:acc>
                    </m:oMath>
                  </m:oMathPara>
                </a14:m>
                <a:endParaRPr kumimoji="1" lang="zh-CN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721" y="3447421"/>
                <a:ext cx="288541" cy="41517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700744" y="2104656"/>
                <a:ext cx="5329921" cy="499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32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3200" b="0" i="1" smtClean="0">
                          <a:latin typeface="Cambria Math" charset="0"/>
                        </a:rPr>
                        <m:t>+2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44" y="2104656"/>
                <a:ext cx="5329921" cy="499111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630443" y="2876937"/>
                <a:ext cx="26014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3" y="2876937"/>
                <a:ext cx="2601481" cy="49244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1199848" y="3318244"/>
                <a:ext cx="4961422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848" y="3318244"/>
                <a:ext cx="4961422" cy="92519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6811812" y="2947026"/>
                <a:ext cx="1880643" cy="584775"/>
              </a:xfrm>
              <a:prstGeom prst="rect">
                <a:avLst/>
              </a:prstGeom>
              <a:solidFill>
                <a:srgbClr val="FFD2D7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latin typeface="SimHei" charset="-122"/>
                    <a:ea typeface="SimHei" charset="-122"/>
                    <a:cs typeface="SimHei" charset="-122"/>
                  </a:rPr>
                  <a:t>波程差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𝒓</m:t>
                    </m:r>
                  </m:oMath>
                </a14:m>
                <a:endParaRPr lang="zh-CN" altLang="en-US" sz="32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812" y="2947026"/>
                <a:ext cx="1880643" cy="584775"/>
              </a:xfrm>
              <a:prstGeom prst="rect">
                <a:avLst/>
              </a:prstGeom>
              <a:blipFill rotWithShape="0">
                <a:blip r:embed="rId23"/>
                <a:stretch>
                  <a:fillRect l="-8091" t="-16667" b="-302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椭圆形标注 46"/>
          <p:cNvSpPr/>
          <p:nvPr/>
        </p:nvSpPr>
        <p:spPr>
          <a:xfrm>
            <a:off x="4475044" y="3520511"/>
            <a:ext cx="1583757" cy="638949"/>
          </a:xfrm>
          <a:prstGeom prst="wedgeEllipseCallout">
            <a:avLst>
              <a:gd name="adj1" fmla="val 91021"/>
              <a:gd name="adj2" fmla="val -8342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453198" y="4446856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振动强度在空间中出现的周期性的</a:t>
            </a:r>
            <a:endParaRPr lang="en-US" altLang="zh-CN" sz="3200" b="1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起伏，被称为</a:t>
            </a:r>
            <a:r>
              <a:rPr lang="zh-CN" altLang="en-US" sz="32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干涉项</a:t>
            </a:r>
            <a:r>
              <a:rPr lang="zh-CN" altLang="en-US" sz="3200" b="1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2329860" y="5762887"/>
                <a:ext cx="2477025" cy="4924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860" y="5762887"/>
                <a:ext cx="2477025" cy="492443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14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7" grpId="0"/>
      <p:bldP spid="28" grpId="0"/>
      <p:bldP spid="32" grpId="0" animBg="1"/>
      <p:bldP spid="33" grpId="0"/>
      <p:bldP spid="34" grpId="0" animBg="1"/>
      <p:bldP spid="35" grpId="0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5" grpId="0" animBg="1"/>
      <p:bldP spid="47" grpId="0" animBg="1"/>
      <p:bldP spid="48" grpId="0"/>
      <p:bldP spid="44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9032</TotalTime>
  <Words>3004</Words>
  <Application>Microsoft Office PowerPoint</Application>
  <PresentationFormat>宽屏</PresentationFormat>
  <Paragraphs>609</Paragraphs>
  <Slides>39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等线</vt:lpstr>
      <vt:lpstr>等线 Light</vt:lpstr>
      <vt:lpstr>SimHei</vt:lpstr>
      <vt:lpstr>Arial</vt:lpstr>
      <vt:lpstr>Cambria Math</vt:lpstr>
      <vt:lpstr>Times New Roman</vt:lpstr>
      <vt:lpstr>Office 主题​​</vt:lpstr>
      <vt:lpstr>公式</vt:lpstr>
      <vt:lpstr>BMP 图象</vt:lpstr>
      <vt:lpstr>剪辑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SHAOLIANG ZHANG</dc:creator>
  <cp:lastModifiedBy>Le'novo</cp:lastModifiedBy>
  <cp:revision>563</cp:revision>
  <cp:lastPrinted>2018-10-31T03:03:22Z</cp:lastPrinted>
  <dcterms:created xsi:type="dcterms:W3CDTF">2017-02-13T13:22:36Z</dcterms:created>
  <dcterms:modified xsi:type="dcterms:W3CDTF">2023-10-08T09:07:48Z</dcterms:modified>
</cp:coreProperties>
</file>